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293" r:id="rId2"/>
    <p:sldId id="3294" r:id="rId3"/>
    <p:sldId id="3307" r:id="rId4"/>
    <p:sldId id="3308" r:id="rId5"/>
    <p:sldId id="3309" r:id="rId6"/>
    <p:sldId id="3297" r:id="rId7"/>
    <p:sldId id="3351" r:id="rId8"/>
    <p:sldId id="3298" r:id="rId9"/>
    <p:sldId id="3310" r:id="rId10"/>
    <p:sldId id="3314" r:id="rId11"/>
    <p:sldId id="3300" r:id="rId12"/>
    <p:sldId id="3353" r:id="rId13"/>
    <p:sldId id="3354" r:id="rId14"/>
    <p:sldId id="3302" r:id="rId15"/>
    <p:sldId id="3355" r:id="rId16"/>
    <p:sldId id="3356" r:id="rId17"/>
    <p:sldId id="3359" r:id="rId18"/>
    <p:sldId id="3304" r:id="rId19"/>
    <p:sldId id="3358" r:id="rId20"/>
    <p:sldId id="3292" r:id="rId21"/>
    <p:sldId id="2783" r:id="rId22"/>
    <p:sldId id="2746" r:id="rId23"/>
    <p:sldId id="2749" r:id="rId24"/>
    <p:sldId id="332" r:id="rId25"/>
    <p:sldId id="2756" r:id="rId26"/>
    <p:sldId id="3319" r:id="rId27"/>
    <p:sldId id="3320" r:id="rId28"/>
    <p:sldId id="1832" r:id="rId29"/>
    <p:sldId id="2782" r:id="rId30"/>
    <p:sldId id="2750" r:id="rId31"/>
    <p:sldId id="2752" r:id="rId32"/>
    <p:sldId id="2760" r:id="rId33"/>
    <p:sldId id="2758" r:id="rId34"/>
    <p:sldId id="2788" r:id="rId35"/>
    <p:sldId id="2759" r:id="rId36"/>
    <p:sldId id="2762" r:id="rId37"/>
    <p:sldId id="1837" r:id="rId38"/>
    <p:sldId id="2789" r:id="rId39"/>
    <p:sldId id="2768" r:id="rId40"/>
    <p:sldId id="1836" r:id="rId41"/>
    <p:sldId id="2780" r:id="rId42"/>
    <p:sldId id="1716" r:id="rId43"/>
    <p:sldId id="2798" r:id="rId44"/>
    <p:sldId id="3305" r:id="rId45"/>
    <p:sldId id="3341" r:id="rId46"/>
    <p:sldId id="3360" r:id="rId47"/>
    <p:sldId id="3332" r:id="rId48"/>
    <p:sldId id="3334" r:id="rId49"/>
    <p:sldId id="3333" r:id="rId50"/>
    <p:sldId id="3335" r:id="rId51"/>
    <p:sldId id="3343" r:id="rId52"/>
    <p:sldId id="3279" r:id="rId53"/>
    <p:sldId id="3361" r:id="rId54"/>
    <p:sldId id="3342" r:id="rId55"/>
    <p:sldId id="3338" r:id="rId56"/>
    <p:sldId id="3339" r:id="rId57"/>
    <p:sldId id="3340" r:id="rId58"/>
    <p:sldId id="3346" r:id="rId59"/>
    <p:sldId id="336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5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D04D0-974C-4256-95AC-237D715CB453}"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72FC9-7F08-4E47-90B1-228613F950F2}" type="slidenum">
              <a:rPr lang="en-US" smtClean="0"/>
              <a:t>‹#›</a:t>
            </a:fld>
            <a:endParaRPr lang="en-US"/>
          </a:p>
        </p:txBody>
      </p:sp>
    </p:spTree>
    <p:extLst>
      <p:ext uri="{BB962C8B-B14F-4D97-AF65-F5344CB8AC3E}">
        <p14:creationId xmlns:p14="http://schemas.microsoft.com/office/powerpoint/2010/main" val="164838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99008D-9227-4256-B1EC-F16E61638D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9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8D61A-0640-4F72-B71B-D4D077D2C2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89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5552" y="2108200"/>
            <a:ext cx="7046976" cy="2350896"/>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5552" y="4953000"/>
            <a:ext cx="7010400"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4035552" y="4660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black and white sign with white text&#10;&#10;Description automatically generated">
            <a:extLst>
              <a:ext uri="{FF2B5EF4-FFF2-40B4-BE49-F238E27FC236}">
                <a16:creationId xmlns:a16="http://schemas.microsoft.com/office/drawing/2014/main" id="{4B9C0F3B-2CB8-BEC8-1D56-4DF92D9038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074" y="2108200"/>
            <a:ext cx="2908300" cy="1104900"/>
          </a:xfrm>
          <a:prstGeom prst="rect">
            <a:avLst/>
          </a:prstGeom>
        </p:spPr>
      </p:pic>
    </p:spTree>
    <p:extLst>
      <p:ext uri="{BB962C8B-B14F-4D97-AF65-F5344CB8AC3E}">
        <p14:creationId xmlns:p14="http://schemas.microsoft.com/office/powerpoint/2010/main" val="78837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marL="1828754" indent="0">
              <a:buNone/>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
        <p:nvSpPr>
          <p:cNvPr id="6"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5790608"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pic>
        <p:nvPicPr>
          <p:cNvPr id="4" name="Picture 3" descr="A white text on a black background&#10;&#10;Description automatically generated">
            <a:extLst>
              <a:ext uri="{FF2B5EF4-FFF2-40B4-BE49-F238E27FC236}">
                <a16:creationId xmlns:a16="http://schemas.microsoft.com/office/drawing/2014/main" id="{229E6148-D21A-2AF9-D852-8DED15771F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45" r="-6445"/>
          <a:stretch/>
        </p:blipFill>
        <p:spPr>
          <a:xfrm>
            <a:off x="9743844" y="6306386"/>
            <a:ext cx="2095500" cy="330200"/>
          </a:xfrm>
          <a:prstGeom prst="rect">
            <a:avLst/>
          </a:prstGeom>
        </p:spPr>
      </p:pic>
    </p:spTree>
    <p:extLst>
      <p:ext uri="{BB962C8B-B14F-4D97-AF65-F5344CB8AC3E}">
        <p14:creationId xmlns:p14="http://schemas.microsoft.com/office/powerpoint/2010/main" val="16983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4" name="Title 1"/>
          <p:cNvSpPr>
            <a:spLocks noGrp="1"/>
          </p:cNvSpPr>
          <p:nvPr>
            <p:ph type="title"/>
          </p:nvPr>
        </p:nvSpPr>
        <p:spPr>
          <a:xfrm>
            <a:off x="1422400" y="274639"/>
            <a:ext cx="9652000" cy="1143000"/>
          </a:xfrm>
        </p:spPr>
        <p:txBody>
          <a:bodyPr lIns="36576" tIns="18288" rIns="36576" bIns="18288" anchor="b"/>
          <a:lstStyle>
            <a:lvl1pPr algn="l">
              <a:defRPr>
                <a:solidFill>
                  <a:schemeClr val="tx2"/>
                </a:solidFill>
              </a:defRPr>
            </a:lvl1pPr>
          </a:lstStyle>
          <a:p>
            <a:r>
              <a:rPr lang="en-US"/>
              <a:t>Click to edit Master title style</a:t>
            </a:r>
          </a:p>
        </p:txBody>
      </p:sp>
      <p:cxnSp>
        <p:nvCxnSpPr>
          <p:cNvPr id="15" name="Straight Connector 14"/>
          <p:cNvCxnSpPr/>
          <p:nvPr/>
        </p:nvCxnSpPr>
        <p:spPr>
          <a:xfrm>
            <a:off x="1422400" y="1600200"/>
            <a:ext cx="731520"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Blue letters on a black background&#10;&#10;Description automatically generated">
            <a:extLst>
              <a:ext uri="{FF2B5EF4-FFF2-40B4-BE49-F238E27FC236}">
                <a16:creationId xmlns:a16="http://schemas.microsoft.com/office/drawing/2014/main" id="{3F505F8E-ADC2-A942-4737-4D2A76583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360" y="6325534"/>
            <a:ext cx="1852468" cy="291904"/>
          </a:xfrm>
          <a:prstGeom prst="rect">
            <a:avLst/>
          </a:prstGeom>
        </p:spPr>
      </p:pic>
      <p:sp>
        <p:nvSpPr>
          <p:cNvPr id="3" name="TextBox 2">
            <a:extLst>
              <a:ext uri="{FF2B5EF4-FFF2-40B4-BE49-F238E27FC236}">
                <a16:creationId xmlns:a16="http://schemas.microsoft.com/office/drawing/2014/main" id="{6ADA9DB1-F2EF-093D-439B-0BCB502BD306}"/>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135458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 name="TextBox 1">
            <a:extLst>
              <a:ext uri="{FF2B5EF4-FFF2-40B4-BE49-F238E27FC236}">
                <a16:creationId xmlns:a16="http://schemas.microsoft.com/office/drawing/2014/main" id="{6493DF84-9450-2977-88B8-09D27798E2F3}"/>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pic>
        <p:nvPicPr>
          <p:cNvPr id="3" name="Picture 2" descr="Blue letters on a black background&#10;&#10;Description automatically generated">
            <a:extLst>
              <a:ext uri="{FF2B5EF4-FFF2-40B4-BE49-F238E27FC236}">
                <a16:creationId xmlns:a16="http://schemas.microsoft.com/office/drawing/2014/main" id="{091E88F3-1777-27DB-3A4A-ED2711E461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360" y="6325534"/>
            <a:ext cx="1852468" cy="291904"/>
          </a:xfrm>
          <a:prstGeom prst="rect">
            <a:avLst/>
          </a:prstGeom>
        </p:spPr>
      </p:pic>
    </p:spTree>
    <p:extLst>
      <p:ext uri="{BB962C8B-B14F-4D97-AF65-F5344CB8AC3E}">
        <p14:creationId xmlns:p14="http://schemas.microsoft.com/office/powerpoint/2010/main" val="509434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1A19E1-6A7C-B523-D800-D0022FC13CA1}"/>
              </a:ext>
            </a:extLst>
          </p:cNvPr>
          <p:cNvSpPr/>
          <p:nvPr userDrawn="1"/>
        </p:nvSpPr>
        <p:spPr>
          <a:xfrm>
            <a:off x="0" y="0"/>
            <a:ext cx="649224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 name="TextBox 1">
            <a:extLst>
              <a:ext uri="{FF2B5EF4-FFF2-40B4-BE49-F238E27FC236}">
                <a16:creationId xmlns:a16="http://schemas.microsoft.com/office/drawing/2014/main" id="{6493DF84-9450-2977-88B8-09D27798E2F3}"/>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
        <p:nvSpPr>
          <p:cNvPr id="11" name="TextBox 10">
            <a:extLst>
              <a:ext uri="{FF2B5EF4-FFF2-40B4-BE49-F238E27FC236}">
                <a16:creationId xmlns:a16="http://schemas.microsoft.com/office/drawing/2014/main" id="{936F1909-78BA-A864-8C14-12938B920D4B}"/>
              </a:ext>
            </a:extLst>
          </p:cNvPr>
          <p:cNvSpPr txBox="1"/>
          <p:nvPr userDrawn="1"/>
        </p:nvSpPr>
        <p:spPr>
          <a:xfrm>
            <a:off x="8125097" y="-7837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3668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pPr algn="ctr"/>
            <a:fld id="{525BC400-E9C1-4D9C-BC94-8C4188A03B97}" type="slidenum">
              <a:rPr lang="en-US" smtClean="0"/>
              <a:t>‹#›</a:t>
            </a:fld>
            <a:endParaRPr lang="en-US"/>
          </a:p>
        </p:txBody>
      </p:sp>
      <p:pic>
        <p:nvPicPr>
          <p:cNvPr id="3" name="Picture 2" descr="A blue and black sign&#10;&#10;Description automatically generated">
            <a:extLst>
              <a:ext uri="{FF2B5EF4-FFF2-40B4-BE49-F238E27FC236}">
                <a16:creationId xmlns:a16="http://schemas.microsoft.com/office/drawing/2014/main" id="{FFA5BAC6-F2FE-543B-9ABF-4AA5464BC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978" y="2363964"/>
            <a:ext cx="4656044" cy="1768890"/>
          </a:xfrm>
          <a:prstGeom prst="rect">
            <a:avLst/>
          </a:prstGeom>
        </p:spPr>
      </p:pic>
      <p:sp>
        <p:nvSpPr>
          <p:cNvPr id="5" name="TextBox 4">
            <a:extLst>
              <a:ext uri="{FF2B5EF4-FFF2-40B4-BE49-F238E27FC236}">
                <a16:creationId xmlns:a16="http://schemas.microsoft.com/office/drawing/2014/main" id="{E1AACB40-AFA5-7F6C-7C95-F824AC770D01}"/>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283125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0D074-CA01-4C5A-ACBA-B24EAF9102A8}" type="slidenum">
              <a:rPr lang="en-US" smtClean="0"/>
              <a:t>‹#›</a:t>
            </a:fld>
            <a:endParaRPr lang="en-US"/>
          </a:p>
        </p:txBody>
      </p:sp>
    </p:spTree>
    <p:extLst>
      <p:ext uri="{BB962C8B-B14F-4D97-AF65-F5344CB8AC3E}">
        <p14:creationId xmlns:p14="http://schemas.microsoft.com/office/powerpoint/2010/main" val="306280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274639"/>
            <a:ext cx="7518400" cy="1143000"/>
          </a:xfrm>
        </p:spPr>
        <p:txBody>
          <a:bodyPr anchor="b"/>
          <a:lstStyle>
            <a:lvl1pPr algn="l">
              <a:defRPr/>
            </a:lvl1pPr>
          </a:lstStyle>
          <a:p>
            <a:r>
              <a:rPr lang="en-US"/>
              <a:t>Click to edit Master title style</a:t>
            </a:r>
          </a:p>
        </p:txBody>
      </p:sp>
      <p:sp>
        <p:nvSpPr>
          <p:cNvPr id="3" name="Content Placeholder 2"/>
          <p:cNvSpPr>
            <a:spLocks noGrp="1"/>
          </p:cNvSpPr>
          <p:nvPr>
            <p:ph idx="1"/>
          </p:nvPr>
        </p:nvSpPr>
        <p:spPr>
          <a:xfrm>
            <a:off x="4064000" y="1600201"/>
            <a:ext cx="7518400" cy="45259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dirty="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dirty="0"/>
          </a:p>
        </p:txBody>
      </p:sp>
      <p:sp>
        <p:nvSpPr>
          <p:cNvPr id="7" name="Slide Number Placeholder 5"/>
          <p:cNvSpPr>
            <a:spLocks noGrp="1"/>
          </p:cNvSpPr>
          <p:nvPr>
            <p:ph type="sldNum" sz="quarter" idx="18"/>
          </p:nvPr>
        </p:nvSpPr>
        <p:spPr/>
        <p:txBody>
          <a:bodyPr/>
          <a:lstStyle>
            <a:lvl1pPr>
              <a:defRPr/>
            </a:lvl1pPr>
          </a:lstStyle>
          <a:p>
            <a:fld id="{1E4F1CF5-BD4D-4A60-8E00-76DF35D27119}" type="slidenum">
              <a:rPr lang="en-US" smtClean="0"/>
              <a:t>‹#›</a:t>
            </a:fld>
            <a:endParaRPr lang="en-US" dirty="0"/>
          </a:p>
        </p:txBody>
      </p:sp>
      <p:sp>
        <p:nvSpPr>
          <p:cNvPr id="9" name="Date Placeholder 1"/>
          <p:cNvSpPr>
            <a:spLocks noGrp="1"/>
          </p:cNvSpPr>
          <p:nvPr>
            <p:ph type="dt" sz="half" idx="19"/>
          </p:nvPr>
        </p:nvSpPr>
        <p:spPr>
          <a:xfrm>
            <a:off x="7823200" y="6308726"/>
            <a:ext cx="2743200" cy="365125"/>
          </a:xfrm>
        </p:spPr>
        <p:txBody>
          <a:bodyPr/>
          <a:lstStyle>
            <a:lvl1pPr>
              <a:defRPr/>
            </a:lvl1pPr>
          </a:lstStyle>
          <a:p>
            <a:endParaRPr lang="en-US" dirty="0"/>
          </a:p>
        </p:txBody>
      </p:sp>
      <p:pic>
        <p:nvPicPr>
          <p:cNvPr id="4" name="Picture 3" descr="Blue letters on a black background&#10;&#10;Description automatically generated">
            <a:extLst>
              <a:ext uri="{FF2B5EF4-FFF2-40B4-BE49-F238E27FC236}">
                <a16:creationId xmlns:a16="http://schemas.microsoft.com/office/drawing/2014/main" id="{46BBCBC5-6EA6-4DBB-8D6C-12065A775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360" y="6325534"/>
            <a:ext cx="1852468" cy="291904"/>
          </a:xfrm>
          <a:prstGeom prst="rect">
            <a:avLst/>
          </a:prstGeom>
        </p:spPr>
      </p:pic>
    </p:spTree>
    <p:extLst>
      <p:ext uri="{BB962C8B-B14F-4D97-AF65-F5344CB8AC3E}">
        <p14:creationId xmlns:p14="http://schemas.microsoft.com/office/powerpoint/2010/main" val="1985296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Column">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ACF821-E5BE-0593-BB74-EA88EC0B5FCC}"/>
              </a:ext>
            </a:extLst>
          </p:cNvPr>
          <p:cNvSpPr/>
          <p:nvPr/>
        </p:nvSpPr>
        <p:spPr>
          <a:xfrm>
            <a:off x="8962332" y="-1371600"/>
            <a:ext cx="2743200" cy="2743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EF78-AAD4-1F49-A9C3-2EEACDCC70D6}"/>
              </a:ext>
            </a:extLst>
          </p:cNvPr>
          <p:cNvSpPr>
            <a:spLocks noGrp="1"/>
          </p:cNvSpPr>
          <p:nvPr>
            <p:ph type="title"/>
          </p:nvPr>
        </p:nvSpPr>
        <p:spPr>
          <a:xfrm>
            <a:off x="1132667" y="664950"/>
            <a:ext cx="9368725" cy="510204"/>
          </a:xfrm>
        </p:spPr>
        <p:txBody>
          <a:bodyPr wrap="square" anchor="t" anchorCtr="0">
            <a:noAutofit/>
          </a:bodyPr>
          <a:lstStyle>
            <a:lvl1pPr>
              <a:defRPr sz="3000"/>
            </a:lvl1pPr>
          </a:lstStyle>
          <a:p>
            <a:r>
              <a:rPr lang="en-US"/>
              <a:t>Click to edit Master title style</a:t>
            </a:r>
          </a:p>
        </p:txBody>
      </p:sp>
      <p:sp>
        <p:nvSpPr>
          <p:cNvPr id="4" name="Slide Number Placeholder 5">
            <a:extLst>
              <a:ext uri="{FF2B5EF4-FFF2-40B4-BE49-F238E27FC236}">
                <a16:creationId xmlns:a16="http://schemas.microsoft.com/office/drawing/2014/main" id="{B270593B-11D6-B371-7B69-345833BB0DDD}"/>
              </a:ext>
            </a:extLst>
          </p:cNvPr>
          <p:cNvSpPr>
            <a:spLocks noGrp="1"/>
          </p:cNvSpPr>
          <p:nvPr>
            <p:ph type="sldNum" sz="quarter" idx="12"/>
          </p:nvPr>
        </p:nvSpPr>
        <p:spPr>
          <a:xfrm>
            <a:off x="367876" y="6356350"/>
            <a:ext cx="2743200" cy="365125"/>
          </a:xfrm>
        </p:spPr>
        <p:txBody>
          <a:bodyPr/>
          <a:lstStyle>
            <a:lvl1pPr algn="l">
              <a:defRPr b="1">
                <a:solidFill>
                  <a:schemeClr val="bg2"/>
                </a:solidFill>
              </a:defRPr>
            </a:lvl1pPr>
          </a:lstStyle>
          <a:p>
            <a:fld id="{07D9E721-723E-A442-B0E5-B25B8C981F8E}" type="slidenum">
              <a:rPr lang="en-US" smtClean="0"/>
              <a:pPr/>
              <a:t>‹#›</a:t>
            </a:fld>
            <a:endParaRPr lang="en-US"/>
          </a:p>
        </p:txBody>
      </p:sp>
      <p:sp>
        <p:nvSpPr>
          <p:cNvPr id="10" name="Text Placeholder 9">
            <a:extLst>
              <a:ext uri="{FF2B5EF4-FFF2-40B4-BE49-F238E27FC236}">
                <a16:creationId xmlns:a16="http://schemas.microsoft.com/office/drawing/2014/main" id="{B087C1F9-5D3D-A732-D2D5-50B08349F5BE}"/>
              </a:ext>
            </a:extLst>
          </p:cNvPr>
          <p:cNvSpPr>
            <a:spLocks noGrp="1"/>
          </p:cNvSpPr>
          <p:nvPr>
            <p:ph type="body" sz="quarter" idx="14" hasCustomPrompt="1"/>
          </p:nvPr>
        </p:nvSpPr>
        <p:spPr>
          <a:xfrm>
            <a:off x="1131968" y="1658938"/>
            <a:ext cx="9369425"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6B951F9-B9B0-3E65-B123-EE38F3A29AFB}"/>
              </a:ext>
            </a:extLst>
          </p:cNvPr>
          <p:cNvSpPr>
            <a:spLocks noGrp="1"/>
          </p:cNvSpPr>
          <p:nvPr>
            <p:ph type="body" sz="quarter" idx="15"/>
          </p:nvPr>
        </p:nvSpPr>
        <p:spPr>
          <a:xfrm>
            <a:off x="1131968" y="2076450"/>
            <a:ext cx="9369425" cy="396716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3075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Column: Multi-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ACF821-E5BE-0593-BB74-EA88EC0B5FCC}"/>
              </a:ext>
            </a:extLst>
          </p:cNvPr>
          <p:cNvSpPr/>
          <p:nvPr/>
        </p:nvSpPr>
        <p:spPr>
          <a:xfrm>
            <a:off x="-1828208" y="287338"/>
            <a:ext cx="2743200" cy="2743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EF78-AAD4-1F49-A9C3-2EEACDCC70D6}"/>
              </a:ext>
            </a:extLst>
          </p:cNvPr>
          <p:cNvSpPr>
            <a:spLocks noGrp="1"/>
          </p:cNvSpPr>
          <p:nvPr>
            <p:ph type="title"/>
          </p:nvPr>
        </p:nvSpPr>
        <p:spPr>
          <a:xfrm>
            <a:off x="1132667" y="664950"/>
            <a:ext cx="9368725" cy="510204"/>
          </a:xfrm>
        </p:spPr>
        <p:txBody>
          <a:bodyPr wrap="square" anchor="t" anchorCtr="0">
            <a:noAutofit/>
          </a:bodyPr>
          <a:lstStyle>
            <a:lvl1pPr>
              <a:defRPr sz="3000"/>
            </a:lvl1pPr>
          </a:lstStyle>
          <a:p>
            <a:r>
              <a:rPr lang="en-US"/>
              <a:t>Click to edit Master title style</a:t>
            </a:r>
          </a:p>
        </p:txBody>
      </p:sp>
      <p:sp>
        <p:nvSpPr>
          <p:cNvPr id="4" name="Slide Number Placeholder 5">
            <a:extLst>
              <a:ext uri="{FF2B5EF4-FFF2-40B4-BE49-F238E27FC236}">
                <a16:creationId xmlns:a16="http://schemas.microsoft.com/office/drawing/2014/main" id="{B270593B-11D6-B371-7B69-345833BB0DDD}"/>
              </a:ext>
            </a:extLst>
          </p:cNvPr>
          <p:cNvSpPr>
            <a:spLocks noGrp="1"/>
          </p:cNvSpPr>
          <p:nvPr>
            <p:ph type="sldNum" sz="quarter" idx="12"/>
          </p:nvPr>
        </p:nvSpPr>
        <p:spPr>
          <a:xfrm>
            <a:off x="367876" y="6356350"/>
            <a:ext cx="2743200" cy="365125"/>
          </a:xfrm>
        </p:spPr>
        <p:txBody>
          <a:bodyPr/>
          <a:lstStyle>
            <a:lvl1pPr algn="l">
              <a:defRPr b="1">
                <a:solidFill>
                  <a:schemeClr val="bg2"/>
                </a:solidFill>
              </a:defRPr>
            </a:lvl1pPr>
          </a:lstStyle>
          <a:p>
            <a:fld id="{07D9E721-723E-A442-B0E5-B25B8C981F8E}" type="slidenum">
              <a:rPr lang="en-US" smtClean="0"/>
              <a:pPr/>
              <a:t>‹#›</a:t>
            </a:fld>
            <a:endParaRPr lang="en-US"/>
          </a:p>
        </p:txBody>
      </p:sp>
      <p:sp>
        <p:nvSpPr>
          <p:cNvPr id="10" name="Text Placeholder 9">
            <a:extLst>
              <a:ext uri="{FF2B5EF4-FFF2-40B4-BE49-F238E27FC236}">
                <a16:creationId xmlns:a16="http://schemas.microsoft.com/office/drawing/2014/main" id="{B087C1F9-5D3D-A732-D2D5-50B08349F5BE}"/>
              </a:ext>
            </a:extLst>
          </p:cNvPr>
          <p:cNvSpPr>
            <a:spLocks noGrp="1"/>
          </p:cNvSpPr>
          <p:nvPr>
            <p:ph type="body" sz="quarter" idx="14" hasCustomPrompt="1"/>
          </p:nvPr>
        </p:nvSpPr>
        <p:spPr>
          <a:xfrm>
            <a:off x="1131968" y="1658938"/>
            <a:ext cx="9369425"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6B951F9-B9B0-3E65-B123-EE38F3A29AFB}"/>
              </a:ext>
            </a:extLst>
          </p:cNvPr>
          <p:cNvSpPr>
            <a:spLocks noGrp="1"/>
          </p:cNvSpPr>
          <p:nvPr>
            <p:ph type="body" sz="quarter" idx="15"/>
          </p:nvPr>
        </p:nvSpPr>
        <p:spPr>
          <a:xfrm>
            <a:off x="1131968" y="2076450"/>
            <a:ext cx="9369425" cy="91472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9">
            <a:extLst>
              <a:ext uri="{FF2B5EF4-FFF2-40B4-BE49-F238E27FC236}">
                <a16:creationId xmlns:a16="http://schemas.microsoft.com/office/drawing/2014/main" id="{723086DC-64D1-E3C3-DEBC-1A789C50C9AB}"/>
              </a:ext>
            </a:extLst>
          </p:cNvPr>
          <p:cNvSpPr>
            <a:spLocks noGrp="1"/>
          </p:cNvSpPr>
          <p:nvPr>
            <p:ph type="body" sz="quarter" idx="16" hasCustomPrompt="1"/>
          </p:nvPr>
        </p:nvSpPr>
        <p:spPr>
          <a:xfrm>
            <a:off x="1131968" y="3211704"/>
            <a:ext cx="9369425"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9EF05CE8-95F9-B328-E1A6-235D05937879}"/>
              </a:ext>
            </a:extLst>
          </p:cNvPr>
          <p:cNvSpPr>
            <a:spLocks noGrp="1"/>
          </p:cNvSpPr>
          <p:nvPr>
            <p:ph type="body" sz="quarter" idx="17"/>
          </p:nvPr>
        </p:nvSpPr>
        <p:spPr>
          <a:xfrm>
            <a:off x="1131968" y="3629216"/>
            <a:ext cx="9369425" cy="91472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a:extLst>
              <a:ext uri="{FF2B5EF4-FFF2-40B4-BE49-F238E27FC236}">
                <a16:creationId xmlns:a16="http://schemas.microsoft.com/office/drawing/2014/main" id="{64954C92-4486-6E5A-5786-E8252A06871D}"/>
              </a:ext>
            </a:extLst>
          </p:cNvPr>
          <p:cNvSpPr>
            <a:spLocks noGrp="1"/>
          </p:cNvSpPr>
          <p:nvPr>
            <p:ph type="body" sz="quarter" idx="18" hasCustomPrompt="1"/>
          </p:nvPr>
        </p:nvSpPr>
        <p:spPr>
          <a:xfrm>
            <a:off x="1131968" y="4758600"/>
            <a:ext cx="9369425"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a:extLst>
              <a:ext uri="{FF2B5EF4-FFF2-40B4-BE49-F238E27FC236}">
                <a16:creationId xmlns:a16="http://schemas.microsoft.com/office/drawing/2014/main" id="{39CD8EAD-F663-D154-F66F-D781B27EFAD4}"/>
              </a:ext>
            </a:extLst>
          </p:cNvPr>
          <p:cNvSpPr>
            <a:spLocks noGrp="1"/>
          </p:cNvSpPr>
          <p:nvPr>
            <p:ph type="body" sz="quarter" idx="19"/>
          </p:nvPr>
        </p:nvSpPr>
        <p:spPr>
          <a:xfrm>
            <a:off x="1131968" y="5176112"/>
            <a:ext cx="9369425" cy="91472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88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78-AAD4-1F49-A9C3-2EEACDCC70D6}"/>
              </a:ext>
            </a:extLst>
          </p:cNvPr>
          <p:cNvSpPr>
            <a:spLocks noGrp="1"/>
          </p:cNvSpPr>
          <p:nvPr>
            <p:ph type="title"/>
          </p:nvPr>
        </p:nvSpPr>
        <p:spPr>
          <a:xfrm>
            <a:off x="1132667" y="664950"/>
            <a:ext cx="9368725" cy="510204"/>
          </a:xfrm>
        </p:spPr>
        <p:txBody>
          <a:bodyPr wrap="square" anchor="t" anchorCtr="0">
            <a:noAutofit/>
          </a:bodyPr>
          <a:lstStyle>
            <a:lvl1pPr>
              <a:defRPr sz="3000"/>
            </a:lvl1pPr>
          </a:lstStyle>
          <a:p>
            <a:r>
              <a:rPr lang="en-US"/>
              <a:t>Click to edit Master title style</a:t>
            </a:r>
          </a:p>
        </p:txBody>
      </p:sp>
      <p:sp>
        <p:nvSpPr>
          <p:cNvPr id="4" name="Slide Number Placeholder 5">
            <a:extLst>
              <a:ext uri="{FF2B5EF4-FFF2-40B4-BE49-F238E27FC236}">
                <a16:creationId xmlns:a16="http://schemas.microsoft.com/office/drawing/2014/main" id="{B270593B-11D6-B371-7B69-345833BB0DDD}"/>
              </a:ext>
            </a:extLst>
          </p:cNvPr>
          <p:cNvSpPr>
            <a:spLocks noGrp="1"/>
          </p:cNvSpPr>
          <p:nvPr>
            <p:ph type="sldNum" sz="quarter" idx="12"/>
          </p:nvPr>
        </p:nvSpPr>
        <p:spPr>
          <a:xfrm>
            <a:off x="367876" y="6356350"/>
            <a:ext cx="2743200" cy="365125"/>
          </a:xfrm>
        </p:spPr>
        <p:txBody>
          <a:bodyPr/>
          <a:lstStyle>
            <a:lvl1pPr algn="l">
              <a:defRPr b="1">
                <a:solidFill>
                  <a:schemeClr val="bg2"/>
                </a:solidFill>
              </a:defRPr>
            </a:lvl1pPr>
          </a:lstStyle>
          <a:p>
            <a:fld id="{07D9E721-723E-A442-B0E5-B25B8C981F8E}" type="slidenum">
              <a:rPr lang="en-US" smtClean="0"/>
              <a:pPr/>
              <a:t>‹#›</a:t>
            </a:fld>
            <a:endParaRPr lang="en-US"/>
          </a:p>
        </p:txBody>
      </p:sp>
      <p:sp>
        <p:nvSpPr>
          <p:cNvPr id="10" name="Text Placeholder 9">
            <a:extLst>
              <a:ext uri="{FF2B5EF4-FFF2-40B4-BE49-F238E27FC236}">
                <a16:creationId xmlns:a16="http://schemas.microsoft.com/office/drawing/2014/main" id="{B087C1F9-5D3D-A732-D2D5-50B08349F5BE}"/>
              </a:ext>
            </a:extLst>
          </p:cNvPr>
          <p:cNvSpPr>
            <a:spLocks noGrp="1"/>
          </p:cNvSpPr>
          <p:nvPr>
            <p:ph type="body" sz="quarter" idx="14" hasCustomPrompt="1"/>
          </p:nvPr>
        </p:nvSpPr>
        <p:spPr>
          <a:xfrm>
            <a:off x="1131968" y="1658938"/>
            <a:ext cx="4466727"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6B951F9-B9B0-3E65-B123-EE38F3A29AFB}"/>
              </a:ext>
            </a:extLst>
          </p:cNvPr>
          <p:cNvSpPr>
            <a:spLocks noGrp="1"/>
          </p:cNvSpPr>
          <p:nvPr>
            <p:ph type="body" sz="quarter" idx="15"/>
          </p:nvPr>
        </p:nvSpPr>
        <p:spPr>
          <a:xfrm>
            <a:off x="1131968" y="2076450"/>
            <a:ext cx="4466727" cy="396716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9">
            <a:extLst>
              <a:ext uri="{FF2B5EF4-FFF2-40B4-BE49-F238E27FC236}">
                <a16:creationId xmlns:a16="http://schemas.microsoft.com/office/drawing/2014/main" id="{737BF7E4-B8C4-7E48-2B40-00FED630E162}"/>
              </a:ext>
            </a:extLst>
          </p:cNvPr>
          <p:cNvSpPr>
            <a:spLocks noGrp="1"/>
          </p:cNvSpPr>
          <p:nvPr>
            <p:ph type="body" sz="quarter" idx="16" hasCustomPrompt="1"/>
          </p:nvPr>
        </p:nvSpPr>
        <p:spPr>
          <a:xfrm>
            <a:off x="6121062" y="1658938"/>
            <a:ext cx="4466727" cy="417512"/>
          </a:xfrm>
        </p:spPr>
        <p:txBody>
          <a:bodyPr>
            <a:noAutofit/>
          </a:bodyPr>
          <a:lstStyle>
            <a:lvl1pPr>
              <a:defRPr b="1" i="0" spc="300">
                <a:latin typeface="Raleway" panose="020B0503030101060003" pitchFamily="34" charset="77"/>
              </a:defRPr>
            </a:lvl1pPr>
            <a:lvl2pPr>
              <a:defRPr b="1" i="0" spc="300">
                <a:latin typeface="Raleway" panose="020B0503030101060003" pitchFamily="34" charset="77"/>
              </a:defRPr>
            </a:lvl2pPr>
            <a:lvl3pPr>
              <a:defRPr b="1" i="0" spc="300">
                <a:latin typeface="Raleway" panose="020B0503030101060003" pitchFamily="34" charset="77"/>
              </a:defRPr>
            </a:lvl3pPr>
            <a:lvl4pPr>
              <a:defRPr b="1" i="0" spc="300">
                <a:latin typeface="Raleway" panose="020B0503030101060003" pitchFamily="34" charset="77"/>
              </a:defRPr>
            </a:lvl4pPr>
            <a:lvl5pPr>
              <a:defRPr b="1" i="0" spc="300">
                <a:latin typeface="Raleway" panose="020B05030301010600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82B1D185-07E0-C7F0-76B7-67F0889B2C61}"/>
              </a:ext>
            </a:extLst>
          </p:cNvPr>
          <p:cNvSpPr>
            <a:spLocks noGrp="1"/>
          </p:cNvSpPr>
          <p:nvPr>
            <p:ph type="body" sz="quarter" idx="17"/>
          </p:nvPr>
        </p:nvSpPr>
        <p:spPr>
          <a:xfrm>
            <a:off x="6121062" y="2076450"/>
            <a:ext cx="4466727" cy="396716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F1671D4E-9BB6-4A66-8E84-D92B84A30AA0}"/>
              </a:ext>
            </a:extLst>
          </p:cNvPr>
          <p:cNvSpPr/>
          <p:nvPr/>
        </p:nvSpPr>
        <p:spPr>
          <a:xfrm>
            <a:off x="11060032" y="3613150"/>
            <a:ext cx="2743200" cy="2743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14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lIns="36576" tIns="18288" rIns="36576" bIns="18288" anchor="b"/>
          <a:lstStyle>
            <a:lvl1pPr algn="l">
              <a:defRPr>
                <a:solidFill>
                  <a:schemeClr val="tx2"/>
                </a:solidFill>
              </a:defRPr>
            </a:lvl1pPr>
          </a:lstStyle>
          <a:p>
            <a:r>
              <a:rPr lang="en-US" dirty="0"/>
              <a:t>Click to edit Master title</a:t>
            </a:r>
          </a:p>
        </p:txBody>
      </p:sp>
      <p:sp>
        <p:nvSpPr>
          <p:cNvPr id="3" name="Content Placeholder 2"/>
          <p:cNvSpPr>
            <a:spLocks noGrp="1"/>
          </p:cNvSpPr>
          <p:nvPr>
            <p:ph idx="1"/>
          </p:nvPr>
        </p:nvSpPr>
        <p:spPr>
          <a:xfrm>
            <a:off x="2159000" y="1900237"/>
            <a:ext cx="9115552" cy="4170363"/>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1344706" y="6288924"/>
            <a:ext cx="312569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cxnSp>
        <p:nvCxnSpPr>
          <p:cNvPr id="13" name="Straight Connector 12"/>
          <p:cNvCxnSpPr/>
          <p:nvPr/>
        </p:nvCxnSpPr>
        <p:spPr>
          <a:xfrm>
            <a:off x="2159000" y="1600200"/>
            <a:ext cx="731520"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Blue letters on a black background&#10;&#10;Description automatically generated">
            <a:extLst>
              <a:ext uri="{FF2B5EF4-FFF2-40B4-BE49-F238E27FC236}">
                <a16:creationId xmlns:a16="http://schemas.microsoft.com/office/drawing/2014/main" id="{7CA12605-FE91-E226-3381-3A9B60D4F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360" y="6325534"/>
            <a:ext cx="1852468" cy="291904"/>
          </a:xfrm>
          <a:prstGeom prst="rect">
            <a:avLst/>
          </a:prstGeom>
        </p:spPr>
      </p:pic>
      <p:sp>
        <p:nvSpPr>
          <p:cNvPr id="25" name="Rectangle 24">
            <a:extLst>
              <a:ext uri="{FF2B5EF4-FFF2-40B4-BE49-F238E27FC236}">
                <a16:creationId xmlns:a16="http://schemas.microsoft.com/office/drawing/2014/main" id="{0C73C895-5720-7DE3-F367-D253A52BD8F0}"/>
              </a:ext>
            </a:extLst>
          </p:cNvPr>
          <p:cNvSpPr/>
          <p:nvPr userDrawn="1"/>
        </p:nvSpPr>
        <p:spPr>
          <a:xfrm>
            <a:off x="0" y="689538"/>
            <a:ext cx="1134731" cy="54789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F704517-7BE5-DBD0-79EA-68ACEB9E75DF}"/>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89836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3510" y="807031"/>
            <a:ext cx="1156834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313510" y="2267527"/>
            <a:ext cx="11568343" cy="3952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425343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10" y="807031"/>
            <a:ext cx="11568343"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74217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10" y="807031"/>
            <a:ext cx="11568343"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13510" y="2267527"/>
            <a:ext cx="11568343" cy="39523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13238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12192000" cy="32134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1097280" y="3213456"/>
            <a:ext cx="9640389" cy="1774244"/>
          </a:xfrm>
        </p:spPr>
        <p:txBody>
          <a:bodyPr lIns="36576" tIns="18288" rIns="36576" bIns="18288" anchor="b">
            <a:normAutofit/>
          </a:bodyPr>
          <a:lstStyle>
            <a:lvl1pPr algn="ctr">
              <a:defRPr sz="6267" b="1">
                <a:solidFill>
                  <a:schemeClr val="tx2"/>
                </a:solidFill>
                <a:latin typeface="Georgia" panose="02040502050405020303" pitchFamily="18" charset="0"/>
              </a:defRPr>
            </a:lvl1pPr>
          </a:lstStyle>
          <a:p>
            <a:r>
              <a:rPr lang="en-US" dirty="0"/>
              <a:t>Click to add title </a:t>
            </a:r>
          </a:p>
        </p:txBody>
      </p:sp>
      <p:sp>
        <p:nvSpPr>
          <p:cNvPr id="3" name="Subtitle 2"/>
          <p:cNvSpPr>
            <a:spLocks noGrp="1"/>
          </p:cNvSpPr>
          <p:nvPr>
            <p:ph type="subTitle" idx="1" hasCustomPrompt="1"/>
          </p:nvPr>
        </p:nvSpPr>
        <p:spPr>
          <a:xfrm>
            <a:off x="2688665" y="5495700"/>
            <a:ext cx="7010400" cy="914400"/>
          </a:xfrm>
        </p:spPr>
        <p:txBody>
          <a:bodyPr lIns="36576" tIns="18288" rIns="36576" bIns="18288">
            <a:normAutofit/>
          </a:bodyPr>
          <a:lstStyle>
            <a:lvl1pPr marL="0" indent="0" algn="l">
              <a:buNone/>
              <a:defRPr sz="2267" b="0">
                <a:solidFill>
                  <a:schemeClr val="accent6">
                    <a:lumMod val="1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2" name="Straight Connector 11"/>
          <p:cNvCxnSpPr/>
          <p:nvPr/>
        </p:nvCxnSpPr>
        <p:spPr>
          <a:xfrm>
            <a:off x="2688665" y="5190900"/>
            <a:ext cx="731520"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035E94-3202-1527-38D6-8B5D16B2F5CC}"/>
              </a:ext>
            </a:extLst>
          </p:cNvPr>
          <p:cNvSpPr txBox="1"/>
          <p:nvPr userDrawn="1"/>
        </p:nvSpPr>
        <p:spPr>
          <a:xfrm>
            <a:off x="476518" y="-1030310"/>
            <a:ext cx="184731" cy="369332"/>
          </a:xfrm>
          <a:prstGeom prst="rect">
            <a:avLst/>
          </a:prstGeom>
          <a:noFill/>
        </p:spPr>
        <p:txBody>
          <a:bodyPr wrap="none" rtlCol="0">
            <a:spAutoFit/>
          </a:bodyPr>
          <a:lstStyle/>
          <a:p>
            <a:endParaRPr lang="en-US" dirty="0"/>
          </a:p>
        </p:txBody>
      </p:sp>
      <p:pic>
        <p:nvPicPr>
          <p:cNvPr id="17" name="Picture 16" descr="A black and white sign with white text&#10;&#10;Description automatically generated">
            <a:extLst>
              <a:ext uri="{FF2B5EF4-FFF2-40B4-BE49-F238E27FC236}">
                <a16:creationId xmlns:a16="http://schemas.microsoft.com/office/drawing/2014/main" id="{AF9FB3C8-C5C7-083D-5B4A-53FD79596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515" y="1041245"/>
            <a:ext cx="2856969" cy="1085399"/>
          </a:xfrm>
          <a:prstGeom prst="rect">
            <a:avLst/>
          </a:prstGeom>
        </p:spPr>
      </p:pic>
    </p:spTree>
    <p:extLst>
      <p:ext uri="{BB962C8B-B14F-4D97-AF65-F5344CB8AC3E}">
        <p14:creationId xmlns:p14="http://schemas.microsoft.com/office/powerpoint/2010/main" val="34837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sp>
        <p:nvSpPr>
          <p:cNvPr id="14" name="Picture Placeholder 16"/>
          <p:cNvSpPr>
            <a:spLocks noGrp="1"/>
          </p:cNvSpPr>
          <p:nvPr>
            <p:ph type="pic" sz="quarter" idx="13"/>
          </p:nvPr>
        </p:nvSpPr>
        <p:spPr>
          <a:xfrm>
            <a:off x="1828801" y="647699"/>
            <a:ext cx="9753601" cy="3840480"/>
          </a:xfrm>
          <a:pattFill prst="dkHorz">
            <a:fgClr>
              <a:schemeClr val="accent3">
                <a:lumMod val="20000"/>
                <a:lumOff val="80000"/>
              </a:schemeClr>
            </a:fgClr>
            <a:bgClr>
              <a:schemeClr val="bg1"/>
            </a:bgClr>
          </a:pattFill>
        </p:spPr>
        <p:txBody>
          <a:bodyPr/>
          <a:lstStyle/>
          <a:p>
            <a:r>
              <a:rPr lang="en-US"/>
              <a:t>Click icon to add picture</a:t>
            </a:r>
          </a:p>
        </p:txBody>
      </p:sp>
      <p:sp>
        <p:nvSpPr>
          <p:cNvPr id="22" name="Title 1"/>
          <p:cNvSpPr>
            <a:spLocks noGrp="1"/>
          </p:cNvSpPr>
          <p:nvPr>
            <p:ph type="ctrTitle" hasCustomPrompt="1"/>
          </p:nvPr>
        </p:nvSpPr>
        <p:spPr>
          <a:xfrm>
            <a:off x="1828800" y="4648200"/>
            <a:ext cx="7234518" cy="812800"/>
          </a:xfrm>
        </p:spPr>
        <p:txBody>
          <a:bodyPr lIns="36576" tIns="18288" rIns="36576" bIns="18288" anchor="ctr">
            <a:normAutofit/>
          </a:bodyPr>
          <a:lstStyle>
            <a:lvl1pPr algn="l">
              <a:defRPr lang="en-US" dirty="0"/>
            </a:lvl1pPr>
          </a:lstStyle>
          <a:p>
            <a:r>
              <a:rPr lang="en-US" dirty="0"/>
              <a:t>Click to add title </a:t>
            </a:r>
          </a:p>
        </p:txBody>
      </p:sp>
      <p:sp>
        <p:nvSpPr>
          <p:cNvPr id="23" name="Subtitle 2"/>
          <p:cNvSpPr>
            <a:spLocks noGrp="1"/>
          </p:cNvSpPr>
          <p:nvPr>
            <p:ph type="subTitle" idx="1" hasCustomPrompt="1"/>
          </p:nvPr>
        </p:nvSpPr>
        <p:spPr>
          <a:xfrm>
            <a:off x="1828801" y="5867400"/>
            <a:ext cx="7234519" cy="406400"/>
          </a:xfrm>
        </p:spPr>
        <p:txBody>
          <a:bodyPr lIns="36576" tIns="18288" rIns="36576" bIns="18288" anchor="ctr">
            <a:normAutofit/>
          </a:bodyPr>
          <a:lstStyle>
            <a:lvl1pPr marL="0" indent="0" algn="l">
              <a:buNone/>
              <a:defRPr sz="2267" b="0">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subtitle</a:t>
            </a:r>
          </a:p>
        </p:txBody>
      </p:sp>
      <p:cxnSp>
        <p:nvCxnSpPr>
          <p:cNvPr id="24" name="Straight Connector 23"/>
          <p:cNvCxnSpPr/>
          <p:nvPr/>
        </p:nvCxnSpPr>
        <p:spPr>
          <a:xfrm>
            <a:off x="1905000" y="5664200"/>
            <a:ext cx="731520"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ue and black sign&#10;&#10;Description automatically generated">
            <a:extLst>
              <a:ext uri="{FF2B5EF4-FFF2-40B4-BE49-F238E27FC236}">
                <a16:creationId xmlns:a16="http://schemas.microsoft.com/office/drawing/2014/main" id="{E4D345BF-7120-EC0D-70C4-D6799A07F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5414" y="5558274"/>
            <a:ext cx="2224904" cy="845269"/>
          </a:xfrm>
          <a:prstGeom prst="rect">
            <a:avLst/>
          </a:prstGeom>
        </p:spPr>
      </p:pic>
      <p:cxnSp>
        <p:nvCxnSpPr>
          <p:cNvPr id="7" name="Straight Connector 6">
            <a:extLst>
              <a:ext uri="{FF2B5EF4-FFF2-40B4-BE49-F238E27FC236}">
                <a16:creationId xmlns:a16="http://schemas.microsoft.com/office/drawing/2014/main" id="{9261CBB2-115E-B768-2CBE-9314677F70A0}"/>
              </a:ext>
            </a:extLst>
          </p:cNvPr>
          <p:cNvCxnSpPr/>
          <p:nvPr userDrawn="1"/>
        </p:nvCxnSpPr>
        <p:spPr>
          <a:xfrm>
            <a:off x="6705600" y="376763"/>
            <a:ext cx="473083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6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133943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tx2"/>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accent6">
                    <a:lumMod val="1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subtitle</a:t>
            </a:r>
          </a:p>
        </p:txBody>
      </p:sp>
      <p:cxnSp>
        <p:nvCxnSpPr>
          <p:cNvPr id="11" name="Straight Connector 10"/>
          <p:cNvCxnSpPr/>
          <p:nvPr/>
        </p:nvCxnSpPr>
        <p:spPr>
          <a:xfrm>
            <a:off x="2133600" y="3835400"/>
            <a:ext cx="731520"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675BA93-8831-2375-3722-9EBD6AEBBE11}"/>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
        <p:nvSpPr>
          <p:cNvPr id="13" name="Rectangle 12">
            <a:extLst>
              <a:ext uri="{FF2B5EF4-FFF2-40B4-BE49-F238E27FC236}">
                <a16:creationId xmlns:a16="http://schemas.microsoft.com/office/drawing/2014/main" id="{9407C9AA-346C-BDA1-6ED0-6BE319161992}"/>
              </a:ext>
            </a:extLst>
          </p:cNvPr>
          <p:cNvSpPr/>
          <p:nvPr userDrawn="1"/>
        </p:nvSpPr>
        <p:spPr>
          <a:xfrm>
            <a:off x="0" y="689538"/>
            <a:ext cx="1134731" cy="54789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0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46300" y="274639"/>
            <a:ext cx="910742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146300" y="1900237"/>
            <a:ext cx="9107424" cy="417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2146300" y="1612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4" name="TextBox 3">
            <a:extLst>
              <a:ext uri="{FF2B5EF4-FFF2-40B4-BE49-F238E27FC236}">
                <a16:creationId xmlns:a16="http://schemas.microsoft.com/office/drawing/2014/main" id="{18E29806-71B6-51C9-B0D3-5A3D4828A04F}"/>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pic>
        <p:nvPicPr>
          <p:cNvPr id="5" name="Picture 4" descr="A white text on a black background&#10;&#10;Description automatically generated">
            <a:extLst>
              <a:ext uri="{FF2B5EF4-FFF2-40B4-BE49-F238E27FC236}">
                <a16:creationId xmlns:a16="http://schemas.microsoft.com/office/drawing/2014/main" id="{9AE3BE8E-E9B7-6FAF-409B-0C1056AAB6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45" r="-6445"/>
          <a:stretch/>
        </p:blipFill>
        <p:spPr>
          <a:xfrm>
            <a:off x="9743844" y="6306386"/>
            <a:ext cx="2095500" cy="330200"/>
          </a:xfrm>
          <a:prstGeom prst="rect">
            <a:avLst/>
          </a:prstGeom>
        </p:spPr>
      </p:pic>
      <p:sp>
        <p:nvSpPr>
          <p:cNvPr id="20" name="Rectangle 19">
            <a:extLst>
              <a:ext uri="{FF2B5EF4-FFF2-40B4-BE49-F238E27FC236}">
                <a16:creationId xmlns:a16="http://schemas.microsoft.com/office/drawing/2014/main" id="{95985ABE-4EEB-E560-E46A-B542F0199DA6}"/>
              </a:ext>
            </a:extLst>
          </p:cNvPr>
          <p:cNvSpPr/>
          <p:nvPr userDrawn="1"/>
        </p:nvSpPr>
        <p:spPr>
          <a:xfrm>
            <a:off x="0" y="0"/>
            <a:ext cx="1724297" cy="60705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77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21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5" name="TextBox 4">
            <a:extLst>
              <a:ext uri="{FF2B5EF4-FFF2-40B4-BE49-F238E27FC236}">
                <a16:creationId xmlns:a16="http://schemas.microsoft.com/office/drawing/2014/main" id="{6CBEAB07-41ED-45D4-C017-938A674131E9}"/>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pic>
        <p:nvPicPr>
          <p:cNvPr id="6" name="Picture 5" descr="A white text on a black background&#10;&#10;Description automatically generated">
            <a:extLst>
              <a:ext uri="{FF2B5EF4-FFF2-40B4-BE49-F238E27FC236}">
                <a16:creationId xmlns:a16="http://schemas.microsoft.com/office/drawing/2014/main" id="{0646ADF0-E795-DCBE-0A4A-C34DE50D86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45" r="-6445"/>
          <a:stretch/>
        </p:blipFill>
        <p:spPr>
          <a:xfrm>
            <a:off x="9743844" y="6306386"/>
            <a:ext cx="2095500" cy="330200"/>
          </a:xfrm>
          <a:prstGeom prst="rect">
            <a:avLst/>
          </a:prstGeom>
        </p:spPr>
      </p:pic>
    </p:spTree>
    <p:extLst>
      <p:ext uri="{BB962C8B-B14F-4D97-AF65-F5344CB8AC3E}">
        <p14:creationId xmlns:p14="http://schemas.microsoft.com/office/powerpoint/2010/main" val="56906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21336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77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pic>
        <p:nvPicPr>
          <p:cNvPr id="5" name="Picture 4" descr="Blue letters on a black background&#10;&#10;Description automatically generated">
            <a:extLst>
              <a:ext uri="{FF2B5EF4-FFF2-40B4-BE49-F238E27FC236}">
                <a16:creationId xmlns:a16="http://schemas.microsoft.com/office/drawing/2014/main" id="{2CC925A5-C3DB-C29D-7ABD-C9E7E9FCB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360" y="6325534"/>
            <a:ext cx="1852468" cy="291904"/>
          </a:xfrm>
          <a:prstGeom prst="rect">
            <a:avLst/>
          </a:prstGeom>
        </p:spPr>
      </p:pic>
      <p:sp>
        <p:nvSpPr>
          <p:cNvPr id="6" name="Rectangle 5">
            <a:extLst>
              <a:ext uri="{FF2B5EF4-FFF2-40B4-BE49-F238E27FC236}">
                <a16:creationId xmlns:a16="http://schemas.microsoft.com/office/drawing/2014/main" id="{41DAB483-0115-333F-685C-8C7E074CC194}"/>
              </a:ext>
            </a:extLst>
          </p:cNvPr>
          <p:cNvSpPr/>
          <p:nvPr userDrawn="1"/>
        </p:nvSpPr>
        <p:spPr>
          <a:xfrm>
            <a:off x="0" y="689538"/>
            <a:ext cx="1134731" cy="54789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A499AF-4757-507F-92F8-BAD11BF99C26}"/>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146497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416800" y="6288924"/>
            <a:ext cx="2844800" cy="365125"/>
          </a:xfrm>
          <a:prstGeom prst="rect">
            <a:avLst/>
          </a:prstGeom>
        </p:spPr>
        <p:txBody>
          <a:bodyPr/>
          <a:lstStyle>
            <a:lvl1pPr>
              <a:defRPr sz="1467">
                <a:solidFill>
                  <a:schemeClr val="bg1">
                    <a:lumMod val="75000"/>
                  </a:schemeClr>
                </a:solidFill>
              </a:defRPr>
            </a:lvl1pPr>
          </a:lstStyle>
          <a:p>
            <a:endParaRPr lang="en-US"/>
          </a:p>
        </p:txBody>
      </p:sp>
      <p:sp>
        <p:nvSpPr>
          <p:cNvPr id="9" name="Footer Placeholder 4"/>
          <p:cNvSpPr>
            <a:spLocks noGrp="1"/>
          </p:cNvSpPr>
          <p:nvPr>
            <p:ph type="ftr" sz="quarter" idx="3"/>
          </p:nvPr>
        </p:nvSpPr>
        <p:spPr>
          <a:xfrm>
            <a:off x="609600" y="6288924"/>
            <a:ext cx="3860800" cy="365125"/>
          </a:xfrm>
          <a:prstGeom prst="rect">
            <a:avLst/>
          </a:prstGeom>
        </p:spPr>
        <p:txBody>
          <a:bodyPr/>
          <a:lstStyle>
            <a:lvl1pPr>
              <a:defRPr sz="1467">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4673600" y="6288924"/>
            <a:ext cx="2844800" cy="365125"/>
          </a:xfrm>
          <a:prstGeom prst="rect">
            <a:avLst/>
          </a:prstGeom>
        </p:spPr>
        <p:txBody>
          <a:bodyPr/>
          <a:lstStyle>
            <a:lvl1pPr>
              <a:defRPr sz="1467">
                <a:solidFill>
                  <a:schemeClr val="bg1">
                    <a:lumMod val="75000"/>
                  </a:schemeClr>
                </a:solidFill>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359542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1219170" rtl="0" eaLnBrk="1" latinLnBrk="0" hangingPunct="1">
        <a:spcBef>
          <a:spcPct val="0"/>
        </a:spcBef>
        <a:buNone/>
        <a:defRPr sz="4400" b="1" kern="1200">
          <a:solidFill>
            <a:schemeClr val="tx2"/>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5CF91-A4D2-F45D-AB77-97EA7F5584CE}"/>
              </a:ext>
            </a:extLst>
          </p:cNvPr>
          <p:cNvSpPr>
            <a:spLocks noGrp="1"/>
          </p:cNvSpPr>
          <p:nvPr>
            <p:ph type="ctrTitle"/>
          </p:nvPr>
        </p:nvSpPr>
        <p:spPr/>
        <p:txBody>
          <a:bodyPr>
            <a:normAutofit fontScale="90000"/>
          </a:bodyPr>
          <a:lstStyle/>
          <a:p>
            <a:r>
              <a:rPr lang="en-US" dirty="0"/>
              <a:t>Title IX Hearings and Adjudication – </a:t>
            </a:r>
          </a:p>
        </p:txBody>
      </p:sp>
      <p:sp>
        <p:nvSpPr>
          <p:cNvPr id="6" name="Subtitle 5">
            <a:extLst>
              <a:ext uri="{FF2B5EF4-FFF2-40B4-BE49-F238E27FC236}">
                <a16:creationId xmlns:a16="http://schemas.microsoft.com/office/drawing/2014/main" id="{408D98BC-50C9-AF6A-175F-78DAE86F76A9}"/>
              </a:ext>
            </a:extLst>
          </p:cNvPr>
          <p:cNvSpPr>
            <a:spLocks noGrp="1"/>
          </p:cNvSpPr>
          <p:nvPr>
            <p:ph type="subTitle" idx="1"/>
          </p:nvPr>
        </p:nvSpPr>
        <p:spPr/>
        <p:txBody>
          <a:bodyPr>
            <a:normAutofit/>
          </a:bodyPr>
          <a:lstStyle/>
          <a:p>
            <a:r>
              <a:rPr lang="en-US" sz="3600" dirty="0"/>
              <a:t>Ensuring Fair Resolutions</a:t>
            </a:r>
          </a:p>
        </p:txBody>
      </p:sp>
    </p:spTree>
    <p:extLst>
      <p:ext uri="{BB962C8B-B14F-4D97-AF65-F5344CB8AC3E}">
        <p14:creationId xmlns:p14="http://schemas.microsoft.com/office/powerpoint/2010/main" val="35811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EEAC-8371-E1E1-FEC3-78DDF12F207F}"/>
              </a:ext>
            </a:extLst>
          </p:cNvPr>
          <p:cNvSpPr>
            <a:spLocks noGrp="1"/>
          </p:cNvSpPr>
          <p:nvPr>
            <p:ph type="title"/>
          </p:nvPr>
        </p:nvSpPr>
        <p:spPr/>
        <p:txBody>
          <a:bodyPr/>
          <a:lstStyle/>
          <a:p>
            <a:r>
              <a:rPr lang="en-US" dirty="0"/>
              <a:t>Relevant Or Irrelevant?</a:t>
            </a:r>
          </a:p>
        </p:txBody>
      </p:sp>
      <p:sp>
        <p:nvSpPr>
          <p:cNvPr id="3" name="Content Placeholder 2">
            <a:extLst>
              <a:ext uri="{FF2B5EF4-FFF2-40B4-BE49-F238E27FC236}">
                <a16:creationId xmlns:a16="http://schemas.microsoft.com/office/drawing/2014/main" id="{EACA54EA-BCB9-03E5-B004-61FD715D592F}"/>
              </a:ext>
            </a:extLst>
          </p:cNvPr>
          <p:cNvSpPr>
            <a:spLocks noGrp="1"/>
          </p:cNvSpPr>
          <p:nvPr>
            <p:ph idx="1"/>
          </p:nvPr>
        </p:nvSpPr>
        <p:spPr/>
        <p:txBody>
          <a:bodyPr/>
          <a:lstStyle/>
          <a:p>
            <a:r>
              <a:rPr lang="en-US" dirty="0"/>
              <a:t>Question 4:“You’ve accused someone of sexual misconduct before, haven’t you?”</a:t>
            </a:r>
          </a:p>
          <a:p>
            <a:r>
              <a:rPr lang="en-US" dirty="0"/>
              <a:t>Question 5:“You didn’t scream or fight back. Why not?”</a:t>
            </a:r>
          </a:p>
          <a:p>
            <a:r>
              <a:rPr lang="en-US" dirty="0"/>
              <a:t>Question 6:“You and Jordan were flirting in your group chat earlier that day. Can you explain that?”</a:t>
            </a:r>
          </a:p>
          <a:p>
            <a:endParaRPr lang="en-US" dirty="0"/>
          </a:p>
        </p:txBody>
      </p:sp>
    </p:spTree>
    <p:extLst>
      <p:ext uri="{BB962C8B-B14F-4D97-AF65-F5344CB8AC3E}">
        <p14:creationId xmlns:p14="http://schemas.microsoft.com/office/powerpoint/2010/main" val="420459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ACDE-C2B3-0A33-5FAA-1F48ABFDBE56}"/>
              </a:ext>
            </a:extLst>
          </p:cNvPr>
          <p:cNvSpPr>
            <a:spLocks noGrp="1"/>
          </p:cNvSpPr>
          <p:nvPr>
            <p:ph type="title"/>
          </p:nvPr>
        </p:nvSpPr>
        <p:spPr/>
        <p:txBody>
          <a:bodyPr/>
          <a:lstStyle/>
          <a:p>
            <a:r>
              <a:rPr lang="en-US" dirty="0"/>
              <a:t>Disruptive Advisors</a:t>
            </a:r>
          </a:p>
        </p:txBody>
      </p:sp>
      <p:sp>
        <p:nvSpPr>
          <p:cNvPr id="3" name="Content Placeholder 2">
            <a:extLst>
              <a:ext uri="{FF2B5EF4-FFF2-40B4-BE49-F238E27FC236}">
                <a16:creationId xmlns:a16="http://schemas.microsoft.com/office/drawing/2014/main" id="{71FA40E3-2714-20F1-039F-D3380F6B3916}"/>
              </a:ext>
            </a:extLst>
          </p:cNvPr>
          <p:cNvSpPr>
            <a:spLocks noGrp="1"/>
          </p:cNvSpPr>
          <p:nvPr>
            <p:ph idx="1"/>
          </p:nvPr>
        </p:nvSpPr>
        <p:spPr/>
        <p:txBody>
          <a:bodyPr/>
          <a:lstStyle/>
          <a:p>
            <a:r>
              <a:rPr lang="en-US" dirty="0"/>
              <a:t>Scenario: You’re conducting a hearing. The respondent’s advisor repeatedly objects mid-answer (“Objection! Hearsay!”) and tries to coach responses.</a:t>
            </a:r>
          </a:p>
          <a:p>
            <a:r>
              <a:rPr lang="en-US" dirty="0"/>
              <a:t>How do you respond in the moment? Do you stop the hearing? Do you warn them? What’s your tone?</a:t>
            </a:r>
          </a:p>
        </p:txBody>
      </p:sp>
    </p:spTree>
    <p:extLst>
      <p:ext uri="{BB962C8B-B14F-4D97-AF65-F5344CB8AC3E}">
        <p14:creationId xmlns:p14="http://schemas.microsoft.com/office/powerpoint/2010/main" val="405187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E79E-F678-9A25-C751-F5F9A5D68178}"/>
              </a:ext>
            </a:extLst>
          </p:cNvPr>
          <p:cNvSpPr>
            <a:spLocks noGrp="1"/>
          </p:cNvSpPr>
          <p:nvPr>
            <p:ph type="title"/>
          </p:nvPr>
        </p:nvSpPr>
        <p:spPr/>
        <p:txBody>
          <a:bodyPr/>
          <a:lstStyle/>
          <a:p>
            <a:r>
              <a:rPr lang="en-US" dirty="0"/>
              <a:t>Disruptive Advisors</a:t>
            </a:r>
          </a:p>
        </p:txBody>
      </p:sp>
      <p:sp>
        <p:nvSpPr>
          <p:cNvPr id="3" name="Content Placeholder 2">
            <a:extLst>
              <a:ext uri="{FF2B5EF4-FFF2-40B4-BE49-F238E27FC236}">
                <a16:creationId xmlns:a16="http://schemas.microsoft.com/office/drawing/2014/main" id="{200958C8-AE0A-0FB6-89C9-BC782D8163FA}"/>
              </a:ext>
            </a:extLst>
          </p:cNvPr>
          <p:cNvSpPr>
            <a:spLocks noGrp="1"/>
          </p:cNvSpPr>
          <p:nvPr>
            <p:ph idx="1"/>
          </p:nvPr>
        </p:nvSpPr>
        <p:spPr/>
        <p:txBody>
          <a:bodyPr/>
          <a:lstStyle/>
          <a:p>
            <a:r>
              <a:rPr lang="en-US" dirty="0"/>
              <a:t>Scenario: An advisor uses hostile tone and loaded questions during cross-examination (“Why are you lying about what happened?”).</a:t>
            </a:r>
          </a:p>
          <a:p>
            <a:r>
              <a:rPr lang="en-US" dirty="0"/>
              <a:t>What’s the standard for intervention? How do you balance fairness with decorum?</a:t>
            </a:r>
          </a:p>
        </p:txBody>
      </p:sp>
    </p:spTree>
    <p:extLst>
      <p:ext uri="{BB962C8B-B14F-4D97-AF65-F5344CB8AC3E}">
        <p14:creationId xmlns:p14="http://schemas.microsoft.com/office/powerpoint/2010/main" val="69054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03C8-23F3-C5D5-3A13-58AA4C6DDDCA}"/>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248D4BC2-F4FE-34A8-1E54-7F7949A46162}"/>
              </a:ext>
            </a:extLst>
          </p:cNvPr>
          <p:cNvSpPr>
            <a:spLocks noGrp="1"/>
          </p:cNvSpPr>
          <p:nvPr>
            <p:ph idx="1"/>
          </p:nvPr>
        </p:nvSpPr>
        <p:spPr/>
        <p:txBody>
          <a:bodyPr/>
          <a:lstStyle/>
          <a:p>
            <a:r>
              <a:rPr lang="en-US" dirty="0"/>
              <a:t>Remind them of ground rules at the outset</a:t>
            </a:r>
          </a:p>
          <a:p>
            <a:r>
              <a:rPr lang="en-US" dirty="0"/>
              <a:t>Interrupt and redirect when needed</a:t>
            </a:r>
          </a:p>
          <a:p>
            <a:r>
              <a:rPr lang="en-US" dirty="0"/>
              <a:t>Issue clear, progressive warnings </a:t>
            </a:r>
          </a:p>
          <a:p>
            <a:r>
              <a:rPr lang="en-US" dirty="0"/>
              <a:t>Document disruptive behavior</a:t>
            </a:r>
          </a:p>
          <a:p>
            <a:r>
              <a:rPr lang="en-US" dirty="0"/>
              <a:t>Remove an advisor only as a last resort</a:t>
            </a:r>
          </a:p>
        </p:txBody>
      </p:sp>
    </p:spTree>
    <p:extLst>
      <p:ext uri="{BB962C8B-B14F-4D97-AF65-F5344CB8AC3E}">
        <p14:creationId xmlns:p14="http://schemas.microsoft.com/office/powerpoint/2010/main" val="260294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A20D-7E2F-D72B-8931-4F913B0F45C9}"/>
              </a:ext>
            </a:extLst>
          </p:cNvPr>
          <p:cNvSpPr>
            <a:spLocks noGrp="1"/>
          </p:cNvSpPr>
          <p:nvPr>
            <p:ph type="title"/>
          </p:nvPr>
        </p:nvSpPr>
        <p:spPr/>
        <p:txBody>
          <a:bodyPr>
            <a:normAutofit fontScale="90000"/>
          </a:bodyPr>
          <a:lstStyle/>
          <a:p>
            <a:r>
              <a:rPr lang="en-US" dirty="0"/>
              <a:t>Report Writing Common Pitfalls</a:t>
            </a:r>
          </a:p>
        </p:txBody>
      </p:sp>
      <p:sp>
        <p:nvSpPr>
          <p:cNvPr id="3" name="Content Placeholder 2">
            <a:extLst>
              <a:ext uri="{FF2B5EF4-FFF2-40B4-BE49-F238E27FC236}">
                <a16:creationId xmlns:a16="http://schemas.microsoft.com/office/drawing/2014/main" id="{22A5B8CB-75BF-1465-55DD-4BC860F4DBC7}"/>
              </a:ext>
            </a:extLst>
          </p:cNvPr>
          <p:cNvSpPr>
            <a:spLocks noGrp="1"/>
          </p:cNvSpPr>
          <p:nvPr>
            <p:ph idx="1"/>
          </p:nvPr>
        </p:nvSpPr>
        <p:spPr/>
        <p:txBody>
          <a:bodyPr>
            <a:normAutofit fontScale="92500" lnSpcReduction="20000"/>
          </a:bodyPr>
          <a:lstStyle/>
          <a:p>
            <a:pPr marL="0" indent="0">
              <a:buNone/>
            </a:pPr>
            <a:r>
              <a:rPr lang="en-US" b="1" dirty="0"/>
              <a:t>Failure to Adequately Explain Findings</a:t>
            </a:r>
          </a:p>
          <a:p>
            <a:r>
              <a:rPr lang="en-US" dirty="0"/>
              <a:t>Courts consistently criticize reports that contain conclusory statements with no rationale.</a:t>
            </a:r>
          </a:p>
          <a:p>
            <a:r>
              <a:rPr lang="en-US" dirty="0"/>
              <a:t>Common issue: Findings of responsibility or non-responsibility are stated without explaining why evidence was credited or discounted.</a:t>
            </a:r>
          </a:p>
          <a:p>
            <a:r>
              <a:rPr lang="en-US" dirty="0"/>
              <a:t>Example: “The panel found the complainant not credible,” but provided no reasoning, leaving the court unable to assess whether the decision was arbitrary.— </a:t>
            </a:r>
            <a:r>
              <a:rPr lang="en-US" i="1" dirty="0"/>
              <a:t>Doe v. Univ. of Denver</a:t>
            </a:r>
            <a:r>
              <a:rPr lang="en-US" dirty="0"/>
              <a:t>, 952 F.3d 1182 (10th Cir. 2020)</a:t>
            </a:r>
          </a:p>
        </p:txBody>
      </p:sp>
    </p:spTree>
    <p:extLst>
      <p:ext uri="{BB962C8B-B14F-4D97-AF65-F5344CB8AC3E}">
        <p14:creationId xmlns:p14="http://schemas.microsoft.com/office/powerpoint/2010/main" val="344769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EB64-0423-B48B-C3D1-FA6D27692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F41C7-4B8E-014E-DFC6-D2C8A4B3B512}"/>
              </a:ext>
            </a:extLst>
          </p:cNvPr>
          <p:cNvSpPr>
            <a:spLocks noGrp="1"/>
          </p:cNvSpPr>
          <p:nvPr>
            <p:ph type="title"/>
          </p:nvPr>
        </p:nvSpPr>
        <p:spPr/>
        <p:txBody>
          <a:bodyPr>
            <a:normAutofit fontScale="90000"/>
          </a:bodyPr>
          <a:lstStyle/>
          <a:p>
            <a:r>
              <a:rPr lang="en-US" dirty="0"/>
              <a:t>Report Writing Common Pitfalls</a:t>
            </a:r>
          </a:p>
        </p:txBody>
      </p:sp>
      <p:sp>
        <p:nvSpPr>
          <p:cNvPr id="3" name="Content Placeholder 2">
            <a:extLst>
              <a:ext uri="{FF2B5EF4-FFF2-40B4-BE49-F238E27FC236}">
                <a16:creationId xmlns:a16="http://schemas.microsoft.com/office/drawing/2014/main" id="{23DFF6BB-395E-9BF3-AA37-A743D9846458}"/>
              </a:ext>
            </a:extLst>
          </p:cNvPr>
          <p:cNvSpPr>
            <a:spLocks noGrp="1"/>
          </p:cNvSpPr>
          <p:nvPr>
            <p:ph idx="1"/>
          </p:nvPr>
        </p:nvSpPr>
        <p:spPr/>
        <p:txBody>
          <a:bodyPr>
            <a:normAutofit fontScale="92500" lnSpcReduction="20000"/>
          </a:bodyPr>
          <a:lstStyle/>
          <a:p>
            <a:pPr marL="0" indent="0">
              <a:buNone/>
            </a:pPr>
            <a:r>
              <a:rPr lang="en-US" b="1" dirty="0"/>
              <a:t>Ignoring or Mischaracterizing Evidence</a:t>
            </a:r>
          </a:p>
          <a:p>
            <a:r>
              <a:rPr lang="en-US" dirty="0"/>
              <a:t>Decision-makers sometimes omit key evidence or misstate what was said or submitted, raising concerns of bias or procedural irregularity.</a:t>
            </a:r>
          </a:p>
          <a:p>
            <a:r>
              <a:rPr lang="en-US" dirty="0"/>
              <a:t>Common issue: Not addressing documentary or witness evidence that contradicts the conclusion.</a:t>
            </a:r>
          </a:p>
          <a:p>
            <a:r>
              <a:rPr lang="en-US" dirty="0"/>
              <a:t>Example: In </a:t>
            </a:r>
            <a:r>
              <a:rPr lang="en-US" i="1" dirty="0"/>
              <a:t>Doe v. Purdue Univ.</a:t>
            </a:r>
            <a:r>
              <a:rPr lang="en-US" dirty="0"/>
              <a:t>, 928 F.3d 652 (7th Cir. 2019), the university expelled a student without considering his version of events or exculpatory evidence.</a:t>
            </a:r>
          </a:p>
        </p:txBody>
      </p:sp>
    </p:spTree>
    <p:extLst>
      <p:ext uri="{BB962C8B-B14F-4D97-AF65-F5344CB8AC3E}">
        <p14:creationId xmlns:p14="http://schemas.microsoft.com/office/powerpoint/2010/main" val="408837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BC0C-904C-4FE6-4453-0141425D3F1C}"/>
              </a:ext>
            </a:extLst>
          </p:cNvPr>
          <p:cNvSpPr>
            <a:spLocks noGrp="1"/>
          </p:cNvSpPr>
          <p:nvPr>
            <p:ph type="title"/>
          </p:nvPr>
        </p:nvSpPr>
        <p:spPr/>
        <p:txBody>
          <a:bodyPr>
            <a:normAutofit fontScale="90000"/>
          </a:bodyPr>
          <a:lstStyle/>
          <a:p>
            <a:r>
              <a:rPr lang="en-US" dirty="0"/>
              <a:t>Report Writing Common Pitfalls</a:t>
            </a:r>
          </a:p>
        </p:txBody>
      </p:sp>
      <p:sp>
        <p:nvSpPr>
          <p:cNvPr id="3" name="Content Placeholder 2">
            <a:extLst>
              <a:ext uri="{FF2B5EF4-FFF2-40B4-BE49-F238E27FC236}">
                <a16:creationId xmlns:a16="http://schemas.microsoft.com/office/drawing/2014/main" id="{8FDC746F-F23D-9A00-5F99-0101DEE01321}"/>
              </a:ext>
            </a:extLst>
          </p:cNvPr>
          <p:cNvSpPr>
            <a:spLocks noGrp="1"/>
          </p:cNvSpPr>
          <p:nvPr>
            <p:ph idx="1"/>
          </p:nvPr>
        </p:nvSpPr>
        <p:spPr/>
        <p:txBody>
          <a:bodyPr>
            <a:normAutofit fontScale="92500" lnSpcReduction="10000"/>
          </a:bodyPr>
          <a:lstStyle/>
          <a:p>
            <a:pPr marL="0" indent="0">
              <a:buNone/>
            </a:pPr>
            <a:r>
              <a:rPr lang="en-US" b="1" dirty="0"/>
              <a:t>Insufficient Analysis of Credibility </a:t>
            </a:r>
          </a:p>
          <a:p>
            <a:r>
              <a:rPr lang="en-US" dirty="0"/>
              <a:t>While credibility is often central, many reports fail to explain why a party or witness was or was not credible.</a:t>
            </a:r>
          </a:p>
          <a:p>
            <a:r>
              <a:rPr lang="en-US" dirty="0"/>
              <a:t>Common issue: Boilerplate language such as “The panel found the respondent more credible,” without connecting it to specific facts.</a:t>
            </a:r>
          </a:p>
          <a:p>
            <a:r>
              <a:rPr lang="en-US" dirty="0"/>
              <a:t>Courts expect: Acknowledgement of inconsistencies; evaluation of corroboration, motive, or plausibility; be careful about trauma-informed factors</a:t>
            </a:r>
          </a:p>
        </p:txBody>
      </p:sp>
    </p:spTree>
    <p:extLst>
      <p:ext uri="{BB962C8B-B14F-4D97-AF65-F5344CB8AC3E}">
        <p14:creationId xmlns:p14="http://schemas.microsoft.com/office/powerpoint/2010/main" val="401039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EC9D-2F7E-A73E-C642-F8EA59C4A6D3}"/>
              </a:ext>
            </a:extLst>
          </p:cNvPr>
          <p:cNvSpPr>
            <a:spLocks noGrp="1"/>
          </p:cNvSpPr>
          <p:nvPr>
            <p:ph type="title"/>
          </p:nvPr>
        </p:nvSpPr>
        <p:spPr/>
        <p:txBody>
          <a:bodyPr/>
          <a:lstStyle/>
          <a:p>
            <a:r>
              <a:rPr lang="en-US" dirty="0"/>
              <a:t>A Moment On Sanctions</a:t>
            </a:r>
          </a:p>
        </p:txBody>
      </p:sp>
      <p:sp>
        <p:nvSpPr>
          <p:cNvPr id="3" name="Content Placeholder 2">
            <a:extLst>
              <a:ext uri="{FF2B5EF4-FFF2-40B4-BE49-F238E27FC236}">
                <a16:creationId xmlns:a16="http://schemas.microsoft.com/office/drawing/2014/main" id="{2E104BE4-4E8B-D83B-AC96-32C4EBB20178}"/>
              </a:ext>
            </a:extLst>
          </p:cNvPr>
          <p:cNvSpPr>
            <a:spLocks noGrp="1"/>
          </p:cNvSpPr>
          <p:nvPr>
            <p:ph idx="1"/>
          </p:nvPr>
        </p:nvSpPr>
        <p:spPr/>
        <p:txBody>
          <a:bodyPr>
            <a:normAutofit fontScale="85000" lnSpcReduction="20000"/>
          </a:bodyPr>
          <a:lstStyle/>
          <a:p>
            <a:pPr marL="0" indent="0">
              <a:buNone/>
            </a:pPr>
            <a:r>
              <a:rPr lang="en-US" b="1" dirty="0"/>
              <a:t>Purpose of Sanctions</a:t>
            </a:r>
          </a:p>
          <a:p>
            <a:r>
              <a:rPr lang="en-US" dirty="0"/>
              <a:t>Restore or preserve equal access to the education program</a:t>
            </a:r>
          </a:p>
          <a:p>
            <a:r>
              <a:rPr lang="en-US" dirty="0"/>
              <a:t>Address the harm caused and prevent recurrence</a:t>
            </a:r>
          </a:p>
          <a:p>
            <a:r>
              <a:rPr lang="en-US" dirty="0"/>
              <a:t>Sanctions are not punishment for punishment’s sake—they serve institutional equity</a:t>
            </a:r>
          </a:p>
          <a:p>
            <a:pPr marL="0" indent="0">
              <a:buNone/>
            </a:pPr>
            <a:r>
              <a:rPr lang="en-US" b="1" dirty="0"/>
              <a:t>Considerations When Determining Sanctions</a:t>
            </a:r>
          </a:p>
          <a:p>
            <a:r>
              <a:rPr lang="en-US" dirty="0"/>
              <a:t>Nature and severity of the misconduct</a:t>
            </a:r>
          </a:p>
          <a:p>
            <a:r>
              <a:rPr lang="en-US" dirty="0"/>
              <a:t>Impact on the complainant and broader campus community</a:t>
            </a:r>
          </a:p>
          <a:p>
            <a:r>
              <a:rPr lang="en-US" dirty="0"/>
              <a:t>Whether the respondent poses an ongoing risk</a:t>
            </a:r>
          </a:p>
          <a:p>
            <a:r>
              <a:rPr lang="en-US" dirty="0"/>
              <a:t>Prior misconduct history (if any)</a:t>
            </a:r>
          </a:p>
        </p:txBody>
      </p:sp>
    </p:spTree>
    <p:extLst>
      <p:ext uri="{BB962C8B-B14F-4D97-AF65-F5344CB8AC3E}">
        <p14:creationId xmlns:p14="http://schemas.microsoft.com/office/powerpoint/2010/main" val="331172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91E4-4FE1-7F3C-1FB2-5DEE4E1ACD68}"/>
              </a:ext>
            </a:extLst>
          </p:cNvPr>
          <p:cNvSpPr>
            <a:spLocks noGrp="1"/>
          </p:cNvSpPr>
          <p:nvPr>
            <p:ph type="title"/>
          </p:nvPr>
        </p:nvSpPr>
        <p:spPr>
          <a:xfrm>
            <a:off x="2158999" y="274639"/>
            <a:ext cx="9558079" cy="1143000"/>
          </a:xfrm>
        </p:spPr>
        <p:txBody>
          <a:bodyPr>
            <a:normAutofit/>
          </a:bodyPr>
          <a:lstStyle/>
          <a:p>
            <a:r>
              <a:rPr lang="en-US" dirty="0"/>
              <a:t>“Design the Ideal Hearing”</a:t>
            </a:r>
          </a:p>
        </p:txBody>
      </p:sp>
      <p:sp>
        <p:nvSpPr>
          <p:cNvPr id="3" name="Content Placeholder 2">
            <a:extLst>
              <a:ext uri="{FF2B5EF4-FFF2-40B4-BE49-F238E27FC236}">
                <a16:creationId xmlns:a16="http://schemas.microsoft.com/office/drawing/2014/main" id="{E16EFD57-4AD6-BAD1-1757-CD4C386B582C}"/>
              </a:ext>
            </a:extLst>
          </p:cNvPr>
          <p:cNvSpPr>
            <a:spLocks noGrp="1"/>
          </p:cNvSpPr>
          <p:nvPr>
            <p:ph idx="1"/>
          </p:nvPr>
        </p:nvSpPr>
        <p:spPr/>
        <p:txBody>
          <a:bodyPr/>
          <a:lstStyle/>
          <a:p>
            <a:r>
              <a:rPr lang="en-US" dirty="0"/>
              <a:t>Share creative or unusual ideas that worked for your institution</a:t>
            </a:r>
          </a:p>
        </p:txBody>
      </p:sp>
    </p:spTree>
    <p:extLst>
      <p:ext uri="{BB962C8B-B14F-4D97-AF65-F5344CB8AC3E}">
        <p14:creationId xmlns:p14="http://schemas.microsoft.com/office/powerpoint/2010/main" val="3222675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95DB-71E1-C55F-7247-A650E37D7B1C}"/>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DC00306-9894-5C33-1D0A-64D80412FB69}"/>
              </a:ext>
            </a:extLst>
          </p:cNvPr>
          <p:cNvSpPr>
            <a:spLocks noGrp="1"/>
          </p:cNvSpPr>
          <p:nvPr>
            <p:ph idx="1"/>
          </p:nvPr>
        </p:nvSpPr>
        <p:spPr/>
        <p:txBody>
          <a:bodyPr/>
          <a:lstStyle/>
          <a:p>
            <a:r>
              <a:rPr lang="en-US" dirty="0"/>
              <a:t>Retaliation</a:t>
            </a:r>
          </a:p>
          <a:p>
            <a:r>
              <a:rPr lang="en-US" dirty="0"/>
              <a:t>Disabilities and Intersectionality</a:t>
            </a:r>
          </a:p>
          <a:p>
            <a:r>
              <a:rPr lang="en-US" dirty="0"/>
              <a:t>Bias and Conflict of Interest</a:t>
            </a:r>
          </a:p>
          <a:p>
            <a:r>
              <a:rPr lang="en-US" dirty="0"/>
              <a:t>Coordinating with Law Enforcement</a:t>
            </a:r>
          </a:p>
        </p:txBody>
      </p:sp>
    </p:spTree>
    <p:extLst>
      <p:ext uri="{BB962C8B-B14F-4D97-AF65-F5344CB8AC3E}">
        <p14:creationId xmlns:p14="http://schemas.microsoft.com/office/powerpoint/2010/main" val="69918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30CF1A-7B17-5C27-F508-FDE40E9B69DD}"/>
              </a:ext>
            </a:extLst>
          </p:cNvPr>
          <p:cNvSpPr>
            <a:spLocks noGrp="1"/>
          </p:cNvSpPr>
          <p:nvPr>
            <p:ph type="title"/>
          </p:nvPr>
        </p:nvSpPr>
        <p:spPr/>
        <p:txBody>
          <a:bodyPr/>
          <a:lstStyle/>
          <a:p>
            <a:r>
              <a:rPr lang="en-US" dirty="0"/>
              <a:t>The Worst Hearing Ever</a:t>
            </a:r>
          </a:p>
        </p:txBody>
      </p:sp>
      <p:sp>
        <p:nvSpPr>
          <p:cNvPr id="5" name="Content Placeholder 4">
            <a:extLst>
              <a:ext uri="{FF2B5EF4-FFF2-40B4-BE49-F238E27FC236}">
                <a16:creationId xmlns:a16="http://schemas.microsoft.com/office/drawing/2014/main" id="{DD5FD2A5-FE4B-B205-D111-FD8AC5391905}"/>
              </a:ext>
            </a:extLst>
          </p:cNvPr>
          <p:cNvSpPr>
            <a:spLocks noGrp="1"/>
          </p:cNvSpPr>
          <p:nvPr>
            <p:ph sz="half" idx="1"/>
          </p:nvPr>
        </p:nvSpPr>
        <p:spPr/>
        <p:txBody>
          <a:bodyPr>
            <a:normAutofit/>
          </a:bodyPr>
          <a:lstStyle/>
          <a:p>
            <a:r>
              <a:rPr lang="en-US" dirty="0"/>
              <a:t>Describe the most chaotic hearing or adjudication process you’ve observed.</a:t>
            </a:r>
          </a:p>
          <a:p>
            <a:r>
              <a:rPr lang="en-US" dirty="0"/>
              <a:t>What made it so bad?</a:t>
            </a:r>
          </a:p>
          <a:p>
            <a:r>
              <a:rPr lang="en-US" dirty="0"/>
              <a:t>What could we have done differently?</a:t>
            </a:r>
          </a:p>
        </p:txBody>
      </p:sp>
      <p:pic>
        <p:nvPicPr>
          <p:cNvPr id="1026" name="Picture 2" descr="Generated image">
            <a:extLst>
              <a:ext uri="{FF2B5EF4-FFF2-40B4-BE49-F238E27FC236}">
                <a16:creationId xmlns:a16="http://schemas.microsoft.com/office/drawing/2014/main" id="{854C3CF5-1DB4-5755-E0FD-16BF1775C4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33419" y="18748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0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4788B-FC86-A6E4-54D6-755AA1792EB6}"/>
              </a:ext>
            </a:extLst>
          </p:cNvPr>
          <p:cNvSpPr>
            <a:spLocks noGrp="1"/>
          </p:cNvSpPr>
          <p:nvPr>
            <p:ph type="ctrTitle"/>
          </p:nvPr>
        </p:nvSpPr>
        <p:spPr/>
        <p:txBody>
          <a:bodyPr>
            <a:normAutofit fontScale="90000"/>
          </a:bodyPr>
          <a:lstStyle/>
          <a:p>
            <a:r>
              <a:rPr lang="en-US" dirty="0"/>
              <a:t>Informal Resolution</a:t>
            </a:r>
          </a:p>
        </p:txBody>
      </p:sp>
      <p:sp>
        <p:nvSpPr>
          <p:cNvPr id="5" name="Subtitle 4">
            <a:extLst>
              <a:ext uri="{FF2B5EF4-FFF2-40B4-BE49-F238E27FC236}">
                <a16:creationId xmlns:a16="http://schemas.microsoft.com/office/drawing/2014/main" id="{64CB62AA-3A38-F1CF-A46C-A901D592FE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776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acemaker Quotes. QuotesGram">
            <a:extLst>
              <a:ext uri="{FF2B5EF4-FFF2-40B4-BE49-F238E27FC236}">
                <a16:creationId xmlns:a16="http://schemas.microsoft.com/office/drawing/2014/main" id="{08F9C51B-FD60-1AB5-691C-63AADA1C51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203" b="1102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4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794E-F39E-8DDC-73C6-050C75FDBB79}"/>
              </a:ext>
            </a:extLst>
          </p:cNvPr>
          <p:cNvSpPr>
            <a:spLocks noGrp="1"/>
          </p:cNvSpPr>
          <p:nvPr>
            <p:ph type="title"/>
          </p:nvPr>
        </p:nvSpPr>
        <p:spPr/>
        <p:txBody>
          <a:bodyPr>
            <a:normAutofit fontScale="90000"/>
          </a:bodyPr>
          <a:lstStyle/>
          <a:p>
            <a:pPr algn="ctr"/>
            <a:r>
              <a:rPr lang="en-US" b="1" dirty="0"/>
              <a:t>First Principles: Overarching</a:t>
            </a:r>
            <a:r>
              <a:rPr lang="en-US" sz="4400" b="1" dirty="0"/>
              <a:t> Title IX Duty</a:t>
            </a:r>
            <a:endParaRPr lang="en-US" dirty="0"/>
          </a:p>
        </p:txBody>
      </p:sp>
      <p:sp>
        <p:nvSpPr>
          <p:cNvPr id="3" name="Content Placeholder 2">
            <a:extLst>
              <a:ext uri="{FF2B5EF4-FFF2-40B4-BE49-F238E27FC236}">
                <a16:creationId xmlns:a16="http://schemas.microsoft.com/office/drawing/2014/main" id="{C2869D8F-3A02-18D3-D4A5-41F107A3A336}"/>
              </a:ext>
            </a:extLst>
          </p:cNvPr>
          <p:cNvSpPr>
            <a:spLocks noGrp="1"/>
          </p:cNvSpPr>
          <p:nvPr>
            <p:ph sz="half" idx="1"/>
          </p:nvPr>
        </p:nvSpPr>
        <p:spPr/>
        <p:txBody>
          <a:bodyPr>
            <a:normAutofit fontScale="92500" lnSpcReduction="10000"/>
          </a:bodyPr>
          <a:lstStyle/>
          <a:p>
            <a:pPr marL="0" indent="0" algn="ctr">
              <a:buNone/>
            </a:pPr>
            <a:r>
              <a:rPr lang="en-US" b="1" dirty="0"/>
              <a:t>Prevent/</a:t>
            </a:r>
            <a:r>
              <a:rPr lang="en-US" b="1" dirty="0">
                <a:highlight>
                  <a:srgbClr val="FFFF00"/>
                </a:highlight>
              </a:rPr>
              <a:t>Remedy</a:t>
            </a:r>
            <a:r>
              <a:rPr lang="en-US" b="1" dirty="0"/>
              <a:t> Sex Discrimination!</a:t>
            </a:r>
          </a:p>
          <a:p>
            <a:pPr marL="514350" indent="-514350">
              <a:buAutoNum type="arabicPeriod"/>
            </a:pPr>
            <a:r>
              <a:rPr lang="en-US" dirty="0"/>
              <a:t>Supportive measures</a:t>
            </a:r>
          </a:p>
          <a:p>
            <a:pPr marL="514350" indent="-514350">
              <a:buAutoNum type="arabicPeriod"/>
            </a:pPr>
            <a:r>
              <a:rPr lang="en-US" dirty="0"/>
              <a:t>Equitable treatment</a:t>
            </a:r>
          </a:p>
          <a:p>
            <a:pPr marL="514350" indent="-514350">
              <a:buAutoNum type="arabicPeriod"/>
            </a:pPr>
            <a:r>
              <a:rPr lang="en-US" dirty="0"/>
              <a:t>Respond to known acts of sexual harassment in a manner that is not “clearly unreasonable”</a:t>
            </a:r>
          </a:p>
        </p:txBody>
      </p:sp>
      <p:sp>
        <p:nvSpPr>
          <p:cNvPr id="4" name="Content Placeholder 3">
            <a:extLst>
              <a:ext uri="{FF2B5EF4-FFF2-40B4-BE49-F238E27FC236}">
                <a16:creationId xmlns:a16="http://schemas.microsoft.com/office/drawing/2014/main" id="{D33B4F63-C004-13F6-B2CA-E98574AE9118}"/>
              </a:ext>
            </a:extLst>
          </p:cNvPr>
          <p:cNvSpPr>
            <a:spLocks noGrp="1"/>
          </p:cNvSpPr>
          <p:nvPr>
            <p:ph sz="half" idx="2"/>
          </p:nvPr>
        </p:nvSpPr>
        <p:spPr/>
        <p:txBody>
          <a:bodyPr>
            <a:normAutofit fontScale="92500" lnSpcReduction="10000"/>
          </a:bodyPr>
          <a:lstStyle/>
          <a:p>
            <a:pPr marL="0" indent="0">
              <a:buNone/>
            </a:pPr>
            <a:r>
              <a:rPr lang="en-US" b="1" dirty="0"/>
              <a:t>Generic Hypo: </a:t>
            </a:r>
            <a:r>
              <a:rPr lang="en-US" dirty="0"/>
              <a:t>Your president has asked you to explain to him why the university’s response to a report of sex harassment was not clearly unreasonable.</a:t>
            </a:r>
          </a:p>
          <a:p>
            <a:pPr marL="0" indent="0">
              <a:buNone/>
            </a:pPr>
            <a:r>
              <a:rPr lang="en-US" i="1" dirty="0"/>
              <a:t>What facts would you want to be able to cite?</a:t>
            </a:r>
          </a:p>
        </p:txBody>
      </p:sp>
    </p:spTree>
    <p:extLst>
      <p:ext uri="{BB962C8B-B14F-4D97-AF65-F5344CB8AC3E}">
        <p14:creationId xmlns:p14="http://schemas.microsoft.com/office/powerpoint/2010/main" val="36391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284-D903-7948-3772-C8875BE83311}"/>
              </a:ext>
            </a:extLst>
          </p:cNvPr>
          <p:cNvSpPr>
            <a:spLocks noGrp="1"/>
          </p:cNvSpPr>
          <p:nvPr>
            <p:ph type="title"/>
          </p:nvPr>
        </p:nvSpPr>
        <p:spPr>
          <a:xfrm>
            <a:off x="4064000" y="274639"/>
            <a:ext cx="7518400" cy="1143000"/>
          </a:xfrm>
        </p:spPr>
        <p:txBody>
          <a:bodyPr anchor="b">
            <a:normAutofit fontScale="90000"/>
          </a:bodyPr>
          <a:lstStyle/>
          <a:p>
            <a:r>
              <a:rPr lang="en-US" b="1" dirty="0"/>
              <a:t>The Regulations </a:t>
            </a:r>
            <a:r>
              <a:rPr lang="en-US" dirty="0"/>
              <a:t>In A Nutshell</a:t>
            </a:r>
            <a:endParaRPr lang="en-US" b="1" dirty="0"/>
          </a:p>
        </p:txBody>
      </p:sp>
      <p:sp>
        <p:nvSpPr>
          <p:cNvPr id="3" name="Content Placeholder 2">
            <a:extLst>
              <a:ext uri="{FF2B5EF4-FFF2-40B4-BE49-F238E27FC236}">
                <a16:creationId xmlns:a16="http://schemas.microsoft.com/office/drawing/2014/main" id="{824AE013-E3DD-B3A2-F094-5499A4632E77}"/>
              </a:ext>
            </a:extLst>
          </p:cNvPr>
          <p:cNvSpPr>
            <a:spLocks noGrp="1"/>
          </p:cNvSpPr>
          <p:nvPr>
            <p:ph idx="1"/>
          </p:nvPr>
        </p:nvSpPr>
        <p:spPr>
          <a:xfrm>
            <a:off x="4064000" y="1600201"/>
            <a:ext cx="7518400" cy="4525963"/>
          </a:xfrm>
        </p:spPr>
        <p:txBody>
          <a:bodyPr>
            <a:normAutofit/>
          </a:bodyPr>
          <a:lstStyle/>
          <a:p>
            <a:pPr marL="514350" indent="-514350">
              <a:buFont typeface="+mj-lt"/>
              <a:buAutoNum type="arabicPeriod"/>
            </a:pPr>
            <a:r>
              <a:rPr lang="en-US" dirty="0"/>
              <a:t>An </a:t>
            </a:r>
            <a:r>
              <a:rPr lang="en-US" i="1" dirty="0"/>
              <a:t>optional</a:t>
            </a:r>
            <a:r>
              <a:rPr lang="en-US" dirty="0"/>
              <a:t> institutional alternative (should, when, how, &amp; by whom)</a:t>
            </a:r>
          </a:p>
          <a:p>
            <a:pPr marL="514350" indent="-514350">
              <a:buFont typeface="+mj-lt"/>
              <a:buAutoNum type="arabicPeriod"/>
            </a:pPr>
            <a:r>
              <a:rPr lang="en-US" dirty="0"/>
              <a:t>Guidance paperwork (how does process work &amp; consequences of participating in the process)</a:t>
            </a:r>
          </a:p>
          <a:p>
            <a:pPr marL="514350" indent="-514350">
              <a:buFont typeface="+mj-lt"/>
              <a:buAutoNum type="arabicPeriod"/>
            </a:pPr>
            <a:r>
              <a:rPr lang="en-US" dirty="0"/>
              <a:t>Voluntary </a:t>
            </a:r>
            <a:r>
              <a:rPr lang="en-US" i="1" dirty="0"/>
              <a:t>for both sides </a:t>
            </a:r>
            <a:r>
              <a:rPr lang="en-US" dirty="0"/>
              <a:t>(how to assess &amp; demonstrate)</a:t>
            </a:r>
          </a:p>
          <a:p>
            <a:pPr marL="514350" indent="-514350">
              <a:buFont typeface="+mj-lt"/>
              <a:buAutoNum type="arabicPeriod"/>
            </a:pPr>
            <a:endParaRPr lang="en-US" dirty="0"/>
          </a:p>
        </p:txBody>
      </p:sp>
      <p:pic>
        <p:nvPicPr>
          <p:cNvPr id="3074" name="Picture 2" descr="Nutshell - song and lyrics by Alice In Chains | Spotify">
            <a:extLst>
              <a:ext uri="{FF2B5EF4-FFF2-40B4-BE49-F238E27FC236}">
                <a16:creationId xmlns:a16="http://schemas.microsoft.com/office/drawing/2014/main" id="{B9CEDE2B-36FA-D728-4FB5-B07DA97CC9D0}"/>
              </a:ext>
            </a:extLst>
          </p:cNvP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23889" r="238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49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anchor="b">
            <a:normAutofit/>
          </a:bodyPr>
          <a:lstStyle/>
          <a:p>
            <a:r>
              <a:rPr lang="en-US" b="1" dirty="0"/>
              <a:t>In The Courts</a:t>
            </a:r>
            <a:endParaRPr lang="en-US" b="1"/>
          </a:p>
        </p:txBody>
      </p:sp>
      <p:sp>
        <p:nvSpPr>
          <p:cNvPr id="3" name="Content Placeholder 2"/>
          <p:cNvSpPr>
            <a:spLocks noGrp="1"/>
          </p:cNvSpPr>
          <p:nvPr>
            <p:ph idx="1"/>
          </p:nvPr>
        </p:nvSpPr>
        <p:spPr>
          <a:xfrm>
            <a:off x="2159000" y="1900237"/>
            <a:ext cx="9115552" cy="4170363"/>
          </a:xfrm>
        </p:spPr>
        <p:txBody>
          <a:bodyPr>
            <a:normAutofit/>
          </a:bodyPr>
          <a:lstStyle/>
          <a:p>
            <a:pPr>
              <a:lnSpc>
                <a:spcPct val="90000"/>
              </a:lnSpc>
            </a:pPr>
            <a:r>
              <a:rPr lang="en-US" sz="2500" dirty="0"/>
              <a:t>Very few reported cases analyzing informal resolution practices</a:t>
            </a:r>
          </a:p>
          <a:p>
            <a:pPr lvl="1">
              <a:lnSpc>
                <a:spcPct val="90000"/>
              </a:lnSpc>
            </a:pPr>
            <a:r>
              <a:rPr lang="en-US" sz="2500" dirty="0"/>
              <a:t>Why? </a:t>
            </a:r>
          </a:p>
          <a:p>
            <a:pPr>
              <a:lnSpc>
                <a:spcPct val="90000"/>
              </a:lnSpc>
            </a:pPr>
            <a:r>
              <a:rPr lang="en-US" sz="2500" dirty="0"/>
              <a:t>Federal courts have been reluctant to allow deliberate indifference claims based on an institution’s use of an informal resolution process in general</a:t>
            </a:r>
          </a:p>
          <a:p>
            <a:pPr>
              <a:lnSpc>
                <a:spcPct val="90000"/>
              </a:lnSpc>
            </a:pPr>
            <a:r>
              <a:rPr lang="en-US" sz="2500" dirty="0"/>
              <a:t>Key issues: voluntariness, timeliness, and remedies/enforcement</a:t>
            </a:r>
          </a:p>
          <a:p>
            <a:pPr>
              <a:lnSpc>
                <a:spcPct val="90000"/>
              </a:lnSpc>
            </a:pPr>
            <a:r>
              <a:rPr lang="en-US" sz="2500" u="sng" dirty="0"/>
              <a:t>Communicate with parties about status (where are we)</a:t>
            </a:r>
          </a:p>
          <a:p>
            <a:pPr>
              <a:lnSpc>
                <a:spcPct val="90000"/>
              </a:lnSpc>
            </a:pPr>
            <a:r>
              <a:rPr lang="en-US" sz="2500" dirty="0"/>
              <a:t>If the institution </a:t>
            </a:r>
            <a:r>
              <a:rPr lang="en-US" sz="2500" u="sng" dirty="0"/>
              <a:t>follows policies and procedures</a:t>
            </a:r>
            <a:r>
              <a:rPr lang="en-US" sz="2500" dirty="0"/>
              <a:t>, courts appear to be reluctant to second-guess the decision or outcome. </a:t>
            </a:r>
          </a:p>
        </p:txBody>
      </p:sp>
    </p:spTree>
    <p:extLst>
      <p:ext uri="{BB962C8B-B14F-4D97-AF65-F5344CB8AC3E}">
        <p14:creationId xmlns:p14="http://schemas.microsoft.com/office/powerpoint/2010/main" val="1560770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B308-6517-2625-F487-72C3B1CF1DBF}"/>
              </a:ext>
            </a:extLst>
          </p:cNvPr>
          <p:cNvSpPr>
            <a:spLocks noGrp="1"/>
          </p:cNvSpPr>
          <p:nvPr>
            <p:ph type="title"/>
          </p:nvPr>
        </p:nvSpPr>
        <p:spPr>
          <a:xfrm>
            <a:off x="2159000" y="274639"/>
            <a:ext cx="9107424" cy="1143000"/>
          </a:xfrm>
        </p:spPr>
        <p:txBody>
          <a:bodyPr anchor="b">
            <a:normAutofit fontScale="90000"/>
          </a:bodyPr>
          <a:lstStyle/>
          <a:p>
            <a:r>
              <a:rPr lang="en-US" b="1" dirty="0"/>
              <a:t>Hypothetical: The Case of the Class Project Pairing</a:t>
            </a:r>
          </a:p>
        </p:txBody>
      </p:sp>
      <p:sp>
        <p:nvSpPr>
          <p:cNvPr id="3" name="Content Placeholder 2">
            <a:extLst>
              <a:ext uri="{FF2B5EF4-FFF2-40B4-BE49-F238E27FC236}">
                <a16:creationId xmlns:a16="http://schemas.microsoft.com/office/drawing/2014/main" id="{52C6A0D1-AFFC-7FEF-2020-D4AC2BDAB707}"/>
              </a:ext>
            </a:extLst>
          </p:cNvPr>
          <p:cNvSpPr>
            <a:spLocks noGrp="1"/>
          </p:cNvSpPr>
          <p:nvPr>
            <p:ph idx="1"/>
          </p:nvPr>
        </p:nvSpPr>
        <p:spPr>
          <a:xfrm>
            <a:off x="2159000" y="1900237"/>
            <a:ext cx="9115552" cy="4170363"/>
          </a:xfrm>
        </p:spPr>
        <p:txBody>
          <a:bodyPr>
            <a:noAutofit/>
          </a:bodyPr>
          <a:lstStyle/>
          <a:p>
            <a:pPr>
              <a:buNone/>
            </a:pPr>
            <a:r>
              <a:rPr lang="en-US" sz="2800" dirty="0"/>
              <a:t>	Jordan (they/them), a junior, alleges that Alex (he/him), a senior, made unwelcome sexual advances during a group meeting, including comments and touching. Jordan does not want a hearing but is open to informal resolution with conditions.</a:t>
            </a:r>
            <a:br>
              <a:rPr lang="en-US" sz="2800" dirty="0"/>
            </a:br>
            <a:r>
              <a:rPr lang="en-US" sz="2800" dirty="0"/>
              <a:t>Alex denies the allegations but is open to “resolving it quietly.”</a:t>
            </a:r>
            <a:br>
              <a:rPr lang="en-US" sz="2800" dirty="0"/>
            </a:br>
            <a:r>
              <a:rPr lang="en-US" sz="2800" dirty="0"/>
              <a:t>You’re the Title IX Coordinator. Should informal resolution be offered?</a:t>
            </a:r>
          </a:p>
          <a:p>
            <a:pPr>
              <a:buNone/>
            </a:pPr>
            <a:endParaRPr lang="en-US" sz="2800" dirty="0"/>
          </a:p>
        </p:txBody>
      </p:sp>
    </p:spTree>
    <p:extLst>
      <p:ext uri="{BB962C8B-B14F-4D97-AF65-F5344CB8AC3E}">
        <p14:creationId xmlns:p14="http://schemas.microsoft.com/office/powerpoint/2010/main" val="259459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E460-CAC4-4634-7EF6-334B827B07B4}"/>
              </a:ext>
            </a:extLst>
          </p:cNvPr>
          <p:cNvSpPr>
            <a:spLocks noGrp="1"/>
          </p:cNvSpPr>
          <p:nvPr>
            <p:ph type="title"/>
          </p:nvPr>
        </p:nvSpPr>
        <p:spPr/>
        <p:txBody>
          <a:bodyPr>
            <a:normAutofit fontScale="90000"/>
          </a:bodyPr>
          <a:lstStyle/>
          <a:p>
            <a:r>
              <a:rPr lang="en-US" dirty="0"/>
              <a:t>Would You Offer Informal Resolution?</a:t>
            </a:r>
          </a:p>
        </p:txBody>
      </p:sp>
      <p:sp>
        <p:nvSpPr>
          <p:cNvPr id="3" name="Content Placeholder 2">
            <a:extLst>
              <a:ext uri="{FF2B5EF4-FFF2-40B4-BE49-F238E27FC236}">
                <a16:creationId xmlns:a16="http://schemas.microsoft.com/office/drawing/2014/main" id="{CE14BB93-1DBE-3F6E-FEAB-39E11ECDB182}"/>
              </a:ext>
            </a:extLst>
          </p:cNvPr>
          <p:cNvSpPr>
            <a:spLocks noGrp="1"/>
          </p:cNvSpPr>
          <p:nvPr>
            <p:ph idx="1"/>
          </p:nvPr>
        </p:nvSpPr>
        <p:spPr/>
        <p:txBody>
          <a:bodyPr/>
          <a:lstStyle/>
          <a:p>
            <a:pPr marL="0" indent="0">
              <a:buNone/>
            </a:pPr>
            <a:r>
              <a:rPr lang="en-US" dirty="0"/>
              <a:t>Work in small groups or at your table. You’ll have 10 minutes to review the case and decide:</a:t>
            </a:r>
          </a:p>
          <a:p>
            <a:r>
              <a:rPr lang="en-US" dirty="0"/>
              <a:t>Is this matter eligible for informal resolution under your policy?</a:t>
            </a:r>
          </a:p>
          <a:p>
            <a:r>
              <a:rPr lang="en-US" dirty="0"/>
              <a:t>Would you offer it?</a:t>
            </a:r>
          </a:p>
          <a:p>
            <a:r>
              <a:rPr lang="en-US" dirty="0"/>
              <a:t>What would you want to see in the terms?</a:t>
            </a:r>
          </a:p>
          <a:p>
            <a:r>
              <a:rPr lang="en-US" dirty="0"/>
              <a:t>What concerns might lead you to say no?</a:t>
            </a:r>
          </a:p>
        </p:txBody>
      </p:sp>
    </p:spTree>
    <p:extLst>
      <p:ext uri="{BB962C8B-B14F-4D97-AF65-F5344CB8AC3E}">
        <p14:creationId xmlns:p14="http://schemas.microsoft.com/office/powerpoint/2010/main" val="164739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E017-E35E-817B-E36F-3FABFC49B3AC}"/>
              </a:ext>
            </a:extLst>
          </p:cNvPr>
          <p:cNvSpPr>
            <a:spLocks noGrp="1"/>
          </p:cNvSpPr>
          <p:nvPr>
            <p:ph type="title"/>
          </p:nvPr>
        </p:nvSpPr>
        <p:spPr/>
        <p:txBody>
          <a:bodyPr/>
          <a:lstStyle/>
          <a:p>
            <a:r>
              <a:rPr lang="en-US" dirty="0"/>
              <a:t>Group Discussion Prompts</a:t>
            </a:r>
          </a:p>
        </p:txBody>
      </p:sp>
      <p:sp>
        <p:nvSpPr>
          <p:cNvPr id="3" name="Content Placeholder 2">
            <a:extLst>
              <a:ext uri="{FF2B5EF4-FFF2-40B4-BE49-F238E27FC236}">
                <a16:creationId xmlns:a16="http://schemas.microsoft.com/office/drawing/2014/main" id="{0B1C2D1A-FC57-277E-41B3-6D46F7EF7FDE}"/>
              </a:ext>
            </a:extLst>
          </p:cNvPr>
          <p:cNvSpPr>
            <a:spLocks noGrp="1"/>
          </p:cNvSpPr>
          <p:nvPr>
            <p:ph idx="1"/>
          </p:nvPr>
        </p:nvSpPr>
        <p:spPr/>
        <p:txBody>
          <a:bodyPr>
            <a:normAutofit fontScale="92500"/>
          </a:bodyPr>
          <a:lstStyle/>
          <a:p>
            <a:r>
              <a:rPr lang="en-US" dirty="0"/>
              <a:t>Is the allegation (unwanted touching, suggestive comments) eligible under your policy?	</a:t>
            </a:r>
          </a:p>
          <a:p>
            <a:r>
              <a:rPr lang="en-US" dirty="0"/>
              <a:t>Are both parties truly engaging voluntarily?	</a:t>
            </a:r>
          </a:p>
          <a:p>
            <a:r>
              <a:rPr lang="en-US" dirty="0"/>
              <a:t>Would informal resolution preserve educational access and safety?	</a:t>
            </a:r>
          </a:p>
          <a:p>
            <a:r>
              <a:rPr lang="en-US" dirty="0"/>
              <a:t>What safeguards or terms would make you more comfortable proceeding?	</a:t>
            </a:r>
          </a:p>
          <a:p>
            <a:r>
              <a:rPr lang="en-US" dirty="0"/>
              <a:t>What are the risks—either of proceeding or declining?</a:t>
            </a:r>
          </a:p>
        </p:txBody>
      </p:sp>
    </p:spTree>
    <p:extLst>
      <p:ext uri="{BB962C8B-B14F-4D97-AF65-F5344CB8AC3E}">
        <p14:creationId xmlns:p14="http://schemas.microsoft.com/office/powerpoint/2010/main" val="1853817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anchor="b">
            <a:normAutofit/>
          </a:bodyPr>
          <a:lstStyle/>
          <a:p>
            <a:pPr>
              <a:lnSpc>
                <a:spcPct val="90000"/>
              </a:lnSpc>
            </a:pPr>
            <a:r>
              <a:rPr lang="en-US" sz="3400" b="1"/>
              <a:t>Threshold Question: Should Informal Resolution Even Be An Option?</a:t>
            </a:r>
          </a:p>
        </p:txBody>
      </p:sp>
      <p:sp>
        <p:nvSpPr>
          <p:cNvPr id="4" name="Content Placeholder 3">
            <a:extLst>
              <a:ext uri="{FF2B5EF4-FFF2-40B4-BE49-F238E27FC236}">
                <a16:creationId xmlns:a16="http://schemas.microsoft.com/office/drawing/2014/main" id="{3C577E68-D9E7-1B00-D342-B1C802E1EF97}"/>
              </a:ext>
            </a:extLst>
          </p:cNvPr>
          <p:cNvSpPr>
            <a:spLocks noGrp="1"/>
          </p:cNvSpPr>
          <p:nvPr>
            <p:ph idx="1"/>
          </p:nvPr>
        </p:nvSpPr>
        <p:spPr>
          <a:xfrm>
            <a:off x="2159000" y="1900237"/>
            <a:ext cx="9115552" cy="4170363"/>
          </a:xfrm>
        </p:spPr>
        <p:txBody>
          <a:bodyPr>
            <a:normAutofit/>
          </a:bodyPr>
          <a:lstStyle/>
          <a:p>
            <a:pPr>
              <a:lnSpc>
                <a:spcPct val="90000"/>
              </a:lnSpc>
            </a:pPr>
            <a:r>
              <a:rPr lang="en-US" sz="2700" dirty="0"/>
              <a:t>The Easy “No”: allegations that an employee sexually harassed a student	</a:t>
            </a:r>
          </a:p>
          <a:p>
            <a:pPr>
              <a:lnSpc>
                <a:spcPct val="90000"/>
              </a:lnSpc>
            </a:pPr>
            <a:r>
              <a:rPr lang="en-US" sz="2700" dirty="0"/>
              <a:t>The Complicated: </a:t>
            </a:r>
            <a:r>
              <a:rPr lang="en-US" sz="2700" b="1" dirty="0"/>
              <a:t>Are there situations where informal resolution would be not appropriate (or “clearly unreasonable”)?</a:t>
            </a:r>
          </a:p>
          <a:p>
            <a:pPr>
              <a:lnSpc>
                <a:spcPct val="90000"/>
              </a:lnSpc>
            </a:pPr>
            <a:r>
              <a:rPr lang="en-US" sz="2700" dirty="0"/>
              <a:t>One potential guidepost: if allegations are true, would it be appropriate for accused to remain on campus (on-going threat to campus community </a:t>
            </a:r>
            <a:r>
              <a:rPr lang="en-US" sz="2700" dirty="0">
                <a:sym typeface="Wingdings" panose="05000000000000000000" pitchFamily="2" charset="2"/>
              </a:rPr>
              <a:t></a:t>
            </a:r>
            <a:r>
              <a:rPr lang="en-US" sz="2700" dirty="0"/>
              <a:t> gravity of the alleged offense, repeat offender, risk of repeating, weapons, minor victim, etc.)</a:t>
            </a:r>
          </a:p>
          <a:p>
            <a:pPr lvl="1">
              <a:lnSpc>
                <a:spcPct val="90000"/>
              </a:lnSpc>
            </a:pPr>
            <a:endParaRPr lang="en-US" sz="2700" dirty="0"/>
          </a:p>
          <a:p>
            <a:pPr>
              <a:lnSpc>
                <a:spcPct val="90000"/>
              </a:lnSpc>
            </a:pPr>
            <a:endParaRPr lang="en-US" sz="2700" dirty="0"/>
          </a:p>
        </p:txBody>
      </p:sp>
    </p:spTree>
    <p:extLst>
      <p:ext uri="{BB962C8B-B14F-4D97-AF65-F5344CB8AC3E}">
        <p14:creationId xmlns:p14="http://schemas.microsoft.com/office/powerpoint/2010/main" val="425343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1DD6-0E20-901E-38DF-7F99505292B8}"/>
              </a:ext>
            </a:extLst>
          </p:cNvPr>
          <p:cNvSpPr>
            <a:spLocks noGrp="1"/>
          </p:cNvSpPr>
          <p:nvPr>
            <p:ph type="title"/>
          </p:nvPr>
        </p:nvSpPr>
        <p:spPr>
          <a:xfrm>
            <a:off x="2159000" y="274639"/>
            <a:ext cx="9107424" cy="1143000"/>
          </a:xfrm>
        </p:spPr>
        <p:txBody>
          <a:bodyPr anchor="b">
            <a:normAutofit/>
          </a:bodyPr>
          <a:lstStyle/>
          <a:p>
            <a:r>
              <a:rPr lang="en-US" b="1" dirty="0"/>
              <a:t>Three Suggested Best Practices</a:t>
            </a:r>
            <a:endParaRPr lang="en-US" b="1"/>
          </a:p>
        </p:txBody>
      </p:sp>
      <p:sp>
        <p:nvSpPr>
          <p:cNvPr id="3" name="Content Placeholder 2">
            <a:extLst>
              <a:ext uri="{FF2B5EF4-FFF2-40B4-BE49-F238E27FC236}">
                <a16:creationId xmlns:a16="http://schemas.microsoft.com/office/drawing/2014/main" id="{887761A3-BEC7-BA63-095D-C955A38719EA}"/>
              </a:ext>
            </a:extLst>
          </p:cNvPr>
          <p:cNvSpPr>
            <a:spLocks noGrp="1"/>
          </p:cNvSpPr>
          <p:nvPr>
            <p:ph idx="1"/>
          </p:nvPr>
        </p:nvSpPr>
        <p:spPr>
          <a:xfrm>
            <a:off x="2159000" y="1900237"/>
            <a:ext cx="9115552" cy="4170363"/>
          </a:xfrm>
        </p:spPr>
        <p:txBody>
          <a:bodyPr>
            <a:normAutofit/>
          </a:bodyPr>
          <a:lstStyle/>
          <a:p>
            <a:pPr marL="514350" indent="-514350">
              <a:lnSpc>
                <a:spcPct val="90000"/>
              </a:lnSpc>
              <a:buFont typeface="+mj-lt"/>
              <a:buAutoNum type="arabicPeriod"/>
            </a:pPr>
            <a:r>
              <a:rPr lang="en-US" sz="3000" dirty="0"/>
              <a:t>Clear policy language is important -- Make sure the policy reflects (a) </a:t>
            </a:r>
            <a:r>
              <a:rPr lang="en-US" sz="3000" b="1" dirty="0"/>
              <a:t>who</a:t>
            </a:r>
            <a:r>
              <a:rPr lang="en-US" sz="3000" dirty="0"/>
              <a:t> needs to consent to an informal resolution and (b) </a:t>
            </a:r>
            <a:r>
              <a:rPr lang="en-US" sz="3000" b="1" dirty="0"/>
              <a:t>what factors</a:t>
            </a:r>
            <a:r>
              <a:rPr lang="en-US" sz="3000" dirty="0"/>
              <a:t> university officials will consider</a:t>
            </a:r>
          </a:p>
          <a:p>
            <a:pPr marL="514350" indent="-514350">
              <a:lnSpc>
                <a:spcPct val="90000"/>
              </a:lnSpc>
              <a:buFont typeface="+mj-lt"/>
              <a:buAutoNum type="arabicPeriod"/>
            </a:pPr>
            <a:r>
              <a:rPr lang="en-US" sz="3000" dirty="0"/>
              <a:t>Show your work -- document your analysis (sorry)</a:t>
            </a:r>
          </a:p>
          <a:p>
            <a:pPr marL="514350" indent="-514350">
              <a:lnSpc>
                <a:spcPct val="90000"/>
              </a:lnSpc>
              <a:buFont typeface="+mj-lt"/>
              <a:buAutoNum type="arabicPeriod"/>
            </a:pPr>
            <a:r>
              <a:rPr lang="en-US" sz="3000" dirty="0"/>
              <a:t>Monitor for consistent application and implicit bias (</a:t>
            </a:r>
            <a:r>
              <a:rPr lang="en-US" sz="3000" i="1" dirty="0"/>
              <a:t>i.e.</a:t>
            </a:r>
            <a:r>
              <a:rPr lang="en-US" sz="3000" dirty="0"/>
              <a:t>, similar fact patterns should be handled consistently) </a:t>
            </a:r>
          </a:p>
        </p:txBody>
      </p:sp>
    </p:spTree>
    <p:extLst>
      <p:ext uri="{BB962C8B-B14F-4D97-AF65-F5344CB8AC3E}">
        <p14:creationId xmlns:p14="http://schemas.microsoft.com/office/powerpoint/2010/main" val="113423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A966-FFB7-974F-AF95-C77FEA700465}"/>
              </a:ext>
            </a:extLst>
          </p:cNvPr>
          <p:cNvSpPr>
            <a:spLocks noGrp="1"/>
          </p:cNvSpPr>
          <p:nvPr>
            <p:ph type="title"/>
          </p:nvPr>
        </p:nvSpPr>
        <p:spPr/>
        <p:txBody>
          <a:bodyPr/>
          <a:lstStyle/>
          <a:p>
            <a:r>
              <a:rPr lang="en-US" dirty="0"/>
              <a:t>Pre-Hearing Conference</a:t>
            </a:r>
          </a:p>
        </p:txBody>
      </p:sp>
      <p:sp>
        <p:nvSpPr>
          <p:cNvPr id="3" name="Content Placeholder 2">
            <a:extLst>
              <a:ext uri="{FF2B5EF4-FFF2-40B4-BE49-F238E27FC236}">
                <a16:creationId xmlns:a16="http://schemas.microsoft.com/office/drawing/2014/main" id="{5B13F86E-6A6F-1555-84DF-1708E9ADAC15}"/>
              </a:ext>
            </a:extLst>
          </p:cNvPr>
          <p:cNvSpPr>
            <a:spLocks noGrp="1"/>
          </p:cNvSpPr>
          <p:nvPr>
            <p:ph idx="1"/>
          </p:nvPr>
        </p:nvSpPr>
        <p:spPr/>
        <p:txBody>
          <a:bodyPr>
            <a:normAutofit lnSpcReduction="10000"/>
          </a:bodyPr>
          <a:lstStyle/>
          <a:p>
            <a:r>
              <a:rPr lang="en-US" dirty="0"/>
              <a:t>Clarify logistics, timing, and technology for the hearing</a:t>
            </a:r>
          </a:p>
          <a:p>
            <a:r>
              <a:rPr lang="en-US" dirty="0"/>
              <a:t>Review witness lists and anticipated evidence</a:t>
            </a:r>
          </a:p>
          <a:p>
            <a:r>
              <a:rPr lang="en-US" dirty="0"/>
              <a:t>Address accessibility accommodations or language needs</a:t>
            </a:r>
          </a:p>
          <a:p>
            <a:r>
              <a:rPr lang="en-US" dirty="0"/>
              <a:t>Ensure parties understand rules of decorum and cross-examination procedures</a:t>
            </a:r>
          </a:p>
          <a:p>
            <a:r>
              <a:rPr lang="en-US" b="1" u="sng" dirty="0"/>
              <a:t>Emphasize Purpose</a:t>
            </a:r>
          </a:p>
        </p:txBody>
      </p:sp>
    </p:spTree>
    <p:extLst>
      <p:ext uri="{BB962C8B-B14F-4D97-AF65-F5344CB8AC3E}">
        <p14:creationId xmlns:p14="http://schemas.microsoft.com/office/powerpoint/2010/main" val="181035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5847-6978-4B94-C996-22BC95E40BAF}"/>
              </a:ext>
            </a:extLst>
          </p:cNvPr>
          <p:cNvSpPr>
            <a:spLocks noGrp="1"/>
          </p:cNvSpPr>
          <p:nvPr>
            <p:ph type="title"/>
          </p:nvPr>
        </p:nvSpPr>
        <p:spPr>
          <a:xfrm>
            <a:off x="2133599" y="274639"/>
            <a:ext cx="9203556" cy="1143000"/>
          </a:xfrm>
        </p:spPr>
        <p:txBody>
          <a:bodyPr anchor="b">
            <a:normAutofit/>
          </a:bodyPr>
          <a:lstStyle/>
          <a:p>
            <a:r>
              <a:rPr lang="en-US" sz="4100" b="1"/>
              <a:t>You Say Yes! Now to Complainant</a:t>
            </a:r>
          </a:p>
        </p:txBody>
      </p:sp>
      <p:sp>
        <p:nvSpPr>
          <p:cNvPr id="3" name="Content Placeholder 2">
            <a:extLst>
              <a:ext uri="{FF2B5EF4-FFF2-40B4-BE49-F238E27FC236}">
                <a16:creationId xmlns:a16="http://schemas.microsoft.com/office/drawing/2014/main" id="{13BC45F8-45F3-79E0-A5C4-88A4D5B777F4}"/>
              </a:ext>
            </a:extLst>
          </p:cNvPr>
          <p:cNvSpPr>
            <a:spLocks noGrp="1"/>
          </p:cNvSpPr>
          <p:nvPr>
            <p:ph sz="half" idx="1"/>
          </p:nvPr>
        </p:nvSpPr>
        <p:spPr>
          <a:xfrm>
            <a:off x="2133600" y="1874520"/>
            <a:ext cx="4267200" cy="4196080"/>
          </a:xfrm>
        </p:spPr>
        <p:txBody>
          <a:bodyPr>
            <a:normAutofit/>
          </a:bodyPr>
          <a:lstStyle/>
          <a:p>
            <a:pPr>
              <a:lnSpc>
                <a:spcPct val="90000"/>
              </a:lnSpc>
            </a:pPr>
            <a:r>
              <a:rPr lang="en-US" sz="2200" u="sng"/>
              <a:t>Discuss</a:t>
            </a:r>
            <a:r>
              <a:rPr lang="en-US" sz="2200"/>
              <a:t> options with Complainant</a:t>
            </a:r>
          </a:p>
          <a:p>
            <a:pPr>
              <a:lnSpc>
                <a:spcPct val="90000"/>
              </a:lnSpc>
            </a:pPr>
            <a:r>
              <a:rPr lang="en-US" sz="2200"/>
              <a:t>Explain the IR process in writing</a:t>
            </a:r>
          </a:p>
          <a:p>
            <a:pPr lvl="1">
              <a:lnSpc>
                <a:spcPct val="90000"/>
              </a:lnSpc>
            </a:pPr>
            <a:r>
              <a:rPr lang="en-US" sz="2200"/>
              <a:t>Form document that satisfies regulatory requirements  Have a non-lawyer human being read this for clarity</a:t>
            </a:r>
          </a:p>
          <a:p>
            <a:pPr>
              <a:lnSpc>
                <a:spcPct val="90000"/>
              </a:lnSpc>
            </a:pPr>
            <a:r>
              <a:rPr lang="en-US" sz="2200"/>
              <a:t>If Complainant says “no,” that’s a wrap</a:t>
            </a:r>
          </a:p>
        </p:txBody>
      </p:sp>
      <p:sp>
        <p:nvSpPr>
          <p:cNvPr id="4" name="Content Placeholder 3">
            <a:extLst>
              <a:ext uri="{FF2B5EF4-FFF2-40B4-BE49-F238E27FC236}">
                <a16:creationId xmlns:a16="http://schemas.microsoft.com/office/drawing/2014/main" id="{464C2B5C-804F-9561-443C-58854875DAE2}"/>
              </a:ext>
            </a:extLst>
          </p:cNvPr>
          <p:cNvSpPr>
            <a:spLocks noGrp="1"/>
          </p:cNvSpPr>
          <p:nvPr>
            <p:ph sz="half" idx="2"/>
          </p:nvPr>
        </p:nvSpPr>
        <p:spPr>
          <a:xfrm>
            <a:off x="6997700" y="1874520"/>
            <a:ext cx="4267200" cy="4196080"/>
          </a:xfrm>
        </p:spPr>
        <p:txBody>
          <a:bodyPr>
            <a:normAutofit/>
          </a:bodyPr>
          <a:lstStyle/>
          <a:p>
            <a:pPr marL="514350" indent="-514350">
              <a:lnSpc>
                <a:spcPct val="90000"/>
              </a:lnSpc>
              <a:buFont typeface="+mj-lt"/>
              <a:buAutoNum type="arabicPeriod"/>
            </a:pPr>
            <a:r>
              <a:rPr lang="en-US" sz="2700"/>
              <a:t>What do you say about IR?</a:t>
            </a:r>
          </a:p>
          <a:p>
            <a:pPr marL="514350" indent="-514350">
              <a:lnSpc>
                <a:spcPct val="90000"/>
              </a:lnSpc>
              <a:buFont typeface="+mj-lt"/>
              <a:buAutoNum type="arabicPeriod"/>
            </a:pPr>
            <a:r>
              <a:rPr lang="en-US" sz="2700"/>
              <a:t>What are pros &amp; cons to mention?</a:t>
            </a:r>
          </a:p>
          <a:p>
            <a:pPr marL="514350" indent="-514350">
              <a:lnSpc>
                <a:spcPct val="90000"/>
              </a:lnSpc>
              <a:buFont typeface="+mj-lt"/>
              <a:buAutoNum type="arabicPeriod"/>
            </a:pPr>
            <a:r>
              <a:rPr lang="en-US" sz="2700"/>
              <a:t>What should you avoid?</a:t>
            </a:r>
          </a:p>
          <a:p>
            <a:pPr marL="514350" indent="-514350">
              <a:lnSpc>
                <a:spcPct val="90000"/>
              </a:lnSpc>
              <a:buFont typeface="+mj-lt"/>
              <a:buAutoNum type="arabicPeriod"/>
            </a:pPr>
            <a:r>
              <a:rPr lang="en-US" sz="2700"/>
              <a:t>Timing?</a:t>
            </a:r>
          </a:p>
          <a:p>
            <a:pPr marL="514350" indent="-514350">
              <a:lnSpc>
                <a:spcPct val="90000"/>
              </a:lnSpc>
              <a:buFont typeface="+mj-lt"/>
              <a:buAutoNum type="arabicPeriod"/>
            </a:pPr>
            <a:r>
              <a:rPr lang="en-US" sz="2700"/>
              <a:t>What are some of the questions you may get from the Complainant?</a:t>
            </a:r>
          </a:p>
        </p:txBody>
      </p:sp>
    </p:spTree>
    <p:extLst>
      <p:ext uri="{BB962C8B-B14F-4D97-AF65-F5344CB8AC3E}">
        <p14:creationId xmlns:p14="http://schemas.microsoft.com/office/powerpoint/2010/main" val="398464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AA49-1FD6-9B49-F2FD-1339EDC6996B}"/>
              </a:ext>
            </a:extLst>
          </p:cNvPr>
          <p:cNvSpPr>
            <a:spLocks noGrp="1"/>
          </p:cNvSpPr>
          <p:nvPr>
            <p:ph type="title"/>
          </p:nvPr>
        </p:nvSpPr>
        <p:spPr>
          <a:xfrm>
            <a:off x="2133599" y="274639"/>
            <a:ext cx="9203556" cy="1143000"/>
          </a:xfrm>
        </p:spPr>
        <p:txBody>
          <a:bodyPr anchor="b">
            <a:normAutofit/>
          </a:bodyPr>
          <a:lstStyle/>
          <a:p>
            <a:pPr>
              <a:lnSpc>
                <a:spcPct val="90000"/>
              </a:lnSpc>
            </a:pPr>
            <a:r>
              <a:rPr lang="en-US" sz="3700" b="1"/>
              <a:t>Complainant Say Yes! Now to Respondent</a:t>
            </a:r>
          </a:p>
        </p:txBody>
      </p:sp>
      <p:sp>
        <p:nvSpPr>
          <p:cNvPr id="3" name="Content Placeholder 2">
            <a:extLst>
              <a:ext uri="{FF2B5EF4-FFF2-40B4-BE49-F238E27FC236}">
                <a16:creationId xmlns:a16="http://schemas.microsoft.com/office/drawing/2014/main" id="{AA9B6316-F53F-8CDF-4ADA-5E576845AC0D}"/>
              </a:ext>
            </a:extLst>
          </p:cNvPr>
          <p:cNvSpPr>
            <a:spLocks noGrp="1"/>
          </p:cNvSpPr>
          <p:nvPr>
            <p:ph sz="half" idx="1"/>
          </p:nvPr>
        </p:nvSpPr>
        <p:spPr>
          <a:xfrm>
            <a:off x="2133600" y="1874520"/>
            <a:ext cx="4267200" cy="4196080"/>
          </a:xfrm>
        </p:spPr>
        <p:txBody>
          <a:bodyPr>
            <a:normAutofit/>
          </a:bodyPr>
          <a:lstStyle/>
          <a:p>
            <a:pPr>
              <a:lnSpc>
                <a:spcPct val="90000"/>
              </a:lnSpc>
            </a:pPr>
            <a:r>
              <a:rPr lang="en-US" sz="2200" u="sng"/>
              <a:t>Discuss</a:t>
            </a:r>
            <a:r>
              <a:rPr lang="en-US" sz="2200"/>
              <a:t> options with Respondent</a:t>
            </a:r>
          </a:p>
          <a:p>
            <a:pPr>
              <a:lnSpc>
                <a:spcPct val="90000"/>
              </a:lnSpc>
            </a:pPr>
            <a:r>
              <a:rPr lang="en-US" sz="2200"/>
              <a:t>Explain the IR process in writing</a:t>
            </a:r>
          </a:p>
          <a:p>
            <a:pPr lvl="1">
              <a:lnSpc>
                <a:spcPct val="90000"/>
              </a:lnSpc>
            </a:pPr>
            <a:r>
              <a:rPr lang="en-US" sz="2200"/>
              <a:t>Form document that satisfies regulatory requirements  Have a non-lawyer human being read this for clarity</a:t>
            </a:r>
          </a:p>
          <a:p>
            <a:pPr>
              <a:lnSpc>
                <a:spcPct val="90000"/>
              </a:lnSpc>
            </a:pPr>
            <a:r>
              <a:rPr lang="en-US" sz="2200"/>
              <a:t>If Respondent says “no,” that’s a wrap</a:t>
            </a:r>
          </a:p>
          <a:p>
            <a:pPr>
              <a:lnSpc>
                <a:spcPct val="90000"/>
              </a:lnSpc>
            </a:pPr>
            <a:endParaRPr lang="en-US" sz="2200"/>
          </a:p>
        </p:txBody>
      </p:sp>
      <p:sp>
        <p:nvSpPr>
          <p:cNvPr id="4" name="Content Placeholder 3">
            <a:extLst>
              <a:ext uri="{FF2B5EF4-FFF2-40B4-BE49-F238E27FC236}">
                <a16:creationId xmlns:a16="http://schemas.microsoft.com/office/drawing/2014/main" id="{D29FB45F-930B-68B1-F303-A4AC54959C8C}"/>
              </a:ext>
            </a:extLst>
          </p:cNvPr>
          <p:cNvSpPr>
            <a:spLocks noGrp="1"/>
          </p:cNvSpPr>
          <p:nvPr>
            <p:ph sz="half" idx="2"/>
          </p:nvPr>
        </p:nvSpPr>
        <p:spPr>
          <a:xfrm>
            <a:off x="6997700" y="1874520"/>
            <a:ext cx="4267200" cy="4196080"/>
          </a:xfrm>
        </p:spPr>
        <p:txBody>
          <a:bodyPr>
            <a:normAutofit/>
          </a:bodyPr>
          <a:lstStyle/>
          <a:p>
            <a:pPr marL="514350" indent="-514350">
              <a:lnSpc>
                <a:spcPct val="90000"/>
              </a:lnSpc>
              <a:buFont typeface="+mj-lt"/>
              <a:buAutoNum type="arabicPeriod"/>
            </a:pPr>
            <a:r>
              <a:rPr lang="en-US" sz="2200"/>
              <a:t>What do you say about IR?</a:t>
            </a:r>
          </a:p>
          <a:p>
            <a:pPr marL="514350" indent="-514350">
              <a:lnSpc>
                <a:spcPct val="90000"/>
              </a:lnSpc>
              <a:buFont typeface="+mj-lt"/>
              <a:buAutoNum type="arabicPeriod"/>
            </a:pPr>
            <a:r>
              <a:rPr lang="en-US" sz="2200"/>
              <a:t>What are pros &amp; cons to mention?</a:t>
            </a:r>
          </a:p>
          <a:p>
            <a:pPr marL="514350" indent="-514350">
              <a:lnSpc>
                <a:spcPct val="90000"/>
              </a:lnSpc>
              <a:buFont typeface="+mj-lt"/>
              <a:buAutoNum type="arabicPeriod"/>
            </a:pPr>
            <a:r>
              <a:rPr lang="en-US" sz="2200"/>
              <a:t>What should you avoid?</a:t>
            </a:r>
          </a:p>
          <a:p>
            <a:pPr marL="514350" indent="-514350">
              <a:lnSpc>
                <a:spcPct val="90000"/>
              </a:lnSpc>
              <a:buFont typeface="+mj-lt"/>
              <a:buAutoNum type="arabicPeriod"/>
            </a:pPr>
            <a:r>
              <a:rPr lang="en-US" sz="2200"/>
              <a:t>Timing?</a:t>
            </a:r>
          </a:p>
          <a:p>
            <a:pPr marL="514350" indent="-514350">
              <a:lnSpc>
                <a:spcPct val="90000"/>
              </a:lnSpc>
              <a:buFont typeface="+mj-lt"/>
              <a:buAutoNum type="arabicPeriod"/>
            </a:pPr>
            <a:r>
              <a:rPr lang="en-US" sz="2200"/>
              <a:t>What are some of the questions you may get from the Respondent? </a:t>
            </a:r>
          </a:p>
          <a:p>
            <a:pPr marL="514350" indent="-514350">
              <a:lnSpc>
                <a:spcPct val="90000"/>
              </a:lnSpc>
              <a:buFont typeface="+mj-lt"/>
              <a:buAutoNum type="arabicPeriod"/>
            </a:pPr>
            <a:r>
              <a:rPr lang="en-US" sz="2200"/>
              <a:t>*** can this be used against me in a subsequent proceeding? Sent to subsequent schools? Part of education record?</a:t>
            </a:r>
          </a:p>
          <a:p>
            <a:pPr marL="514350" indent="-514350">
              <a:lnSpc>
                <a:spcPct val="90000"/>
              </a:lnSpc>
              <a:buFont typeface="+mj-lt"/>
              <a:buAutoNum type="arabicPeriod"/>
            </a:pPr>
            <a:endParaRPr lang="en-US" sz="2200"/>
          </a:p>
          <a:p>
            <a:pPr marL="514350" indent="-514350">
              <a:lnSpc>
                <a:spcPct val="90000"/>
              </a:lnSpc>
              <a:buFont typeface="+mj-lt"/>
              <a:buAutoNum type="arabicPeriod"/>
            </a:pPr>
            <a:endParaRPr lang="en-US" sz="2200"/>
          </a:p>
        </p:txBody>
      </p:sp>
    </p:spTree>
    <p:extLst>
      <p:ext uri="{BB962C8B-B14F-4D97-AF65-F5344CB8AC3E}">
        <p14:creationId xmlns:p14="http://schemas.microsoft.com/office/powerpoint/2010/main" val="1832164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D7DB-53BD-5BA5-DF05-646992C7B27C}"/>
              </a:ext>
            </a:extLst>
          </p:cNvPr>
          <p:cNvSpPr>
            <a:spLocks noGrp="1"/>
          </p:cNvSpPr>
          <p:nvPr>
            <p:ph type="title"/>
          </p:nvPr>
        </p:nvSpPr>
        <p:spPr>
          <a:xfrm>
            <a:off x="2133599" y="274639"/>
            <a:ext cx="9203556" cy="1143000"/>
          </a:xfrm>
        </p:spPr>
        <p:txBody>
          <a:bodyPr anchor="b">
            <a:normAutofit/>
          </a:bodyPr>
          <a:lstStyle/>
          <a:p>
            <a:pPr>
              <a:lnSpc>
                <a:spcPct val="90000"/>
              </a:lnSpc>
            </a:pPr>
            <a:r>
              <a:rPr lang="en-US" sz="3700" b="1"/>
              <a:t>How Do We Ensure Voluntary Participation?</a:t>
            </a:r>
          </a:p>
        </p:txBody>
      </p:sp>
      <p:sp>
        <p:nvSpPr>
          <p:cNvPr id="3" name="Content Placeholder 2">
            <a:extLst>
              <a:ext uri="{FF2B5EF4-FFF2-40B4-BE49-F238E27FC236}">
                <a16:creationId xmlns:a16="http://schemas.microsoft.com/office/drawing/2014/main" id="{A5EEC1F1-4680-0F0A-36F5-2663F1F780F8}"/>
              </a:ext>
            </a:extLst>
          </p:cNvPr>
          <p:cNvSpPr>
            <a:spLocks noGrp="1"/>
          </p:cNvSpPr>
          <p:nvPr>
            <p:ph sz="half" idx="1"/>
          </p:nvPr>
        </p:nvSpPr>
        <p:spPr>
          <a:xfrm>
            <a:off x="2133600" y="1874520"/>
            <a:ext cx="4267200" cy="4196080"/>
          </a:xfrm>
        </p:spPr>
        <p:txBody>
          <a:bodyPr>
            <a:normAutofit/>
          </a:bodyPr>
          <a:lstStyle/>
          <a:p>
            <a:pPr marL="514350" indent="-514350">
              <a:lnSpc>
                <a:spcPct val="90000"/>
              </a:lnSpc>
              <a:buFont typeface="+mj-lt"/>
              <a:buAutoNum type="arabicPeriod"/>
            </a:pPr>
            <a:r>
              <a:rPr lang="en-US" sz="2500"/>
              <a:t>Clear communications (can’t stress this enough) </a:t>
            </a:r>
          </a:p>
          <a:p>
            <a:pPr marL="514350" indent="-514350">
              <a:lnSpc>
                <a:spcPct val="90000"/>
              </a:lnSpc>
              <a:buFont typeface="+mj-lt"/>
              <a:buAutoNum type="arabicPeriod"/>
            </a:pPr>
            <a:r>
              <a:rPr lang="en-US" sz="2500"/>
              <a:t>Be timely, but don’t rush </a:t>
            </a:r>
          </a:p>
          <a:p>
            <a:pPr marL="514350" indent="-514350">
              <a:lnSpc>
                <a:spcPct val="90000"/>
              </a:lnSpc>
              <a:buFont typeface="+mj-lt"/>
              <a:buAutoNum type="arabicPeriod"/>
            </a:pPr>
            <a:r>
              <a:rPr lang="en-US" sz="2500"/>
              <a:t>Require parties to sign a </a:t>
            </a:r>
            <a:r>
              <a:rPr lang="en-US" sz="2500" u="sng"/>
              <a:t>clear</a:t>
            </a:r>
            <a:r>
              <a:rPr lang="en-US" sz="2500"/>
              <a:t> Participation Agreement</a:t>
            </a:r>
          </a:p>
          <a:p>
            <a:pPr marL="514350" indent="-514350">
              <a:lnSpc>
                <a:spcPct val="90000"/>
              </a:lnSpc>
              <a:buFont typeface="+mj-lt"/>
              <a:buAutoNum type="arabicPeriod"/>
            </a:pPr>
            <a:r>
              <a:rPr lang="en-US" sz="2500"/>
              <a:t>Periodic check-ins and monitoring (Who? How?)</a:t>
            </a:r>
          </a:p>
          <a:p>
            <a:pPr marL="514350" indent="-514350">
              <a:lnSpc>
                <a:spcPct val="90000"/>
              </a:lnSpc>
              <a:buFont typeface="+mj-lt"/>
              <a:buAutoNum type="arabicPeriod"/>
            </a:pPr>
            <a:r>
              <a:rPr lang="en-US" sz="2500"/>
              <a:t>Reiterate where appropriate that either party can stop the process </a:t>
            </a:r>
          </a:p>
        </p:txBody>
      </p:sp>
      <p:sp>
        <p:nvSpPr>
          <p:cNvPr id="4" name="Content Placeholder 3">
            <a:extLst>
              <a:ext uri="{FF2B5EF4-FFF2-40B4-BE49-F238E27FC236}">
                <a16:creationId xmlns:a16="http://schemas.microsoft.com/office/drawing/2014/main" id="{B5FD71E3-E150-318C-543F-2C1CC5125935}"/>
              </a:ext>
            </a:extLst>
          </p:cNvPr>
          <p:cNvSpPr>
            <a:spLocks noGrp="1"/>
          </p:cNvSpPr>
          <p:nvPr>
            <p:ph sz="half" idx="2"/>
          </p:nvPr>
        </p:nvSpPr>
        <p:spPr>
          <a:xfrm>
            <a:off x="6997700" y="1874520"/>
            <a:ext cx="4267200" cy="4196080"/>
          </a:xfrm>
        </p:spPr>
        <p:txBody>
          <a:bodyPr>
            <a:normAutofit/>
          </a:bodyPr>
          <a:lstStyle/>
          <a:p>
            <a:pPr>
              <a:lnSpc>
                <a:spcPct val="90000"/>
              </a:lnSpc>
            </a:pPr>
            <a:r>
              <a:rPr lang="en-US" sz="2200"/>
              <a:t>What would be a red flag about a party’s voluntary participation?</a:t>
            </a:r>
          </a:p>
          <a:p>
            <a:pPr>
              <a:lnSpc>
                <a:spcPct val="90000"/>
              </a:lnSpc>
            </a:pPr>
            <a:r>
              <a:rPr lang="en-US" sz="2200" b="1" u="sng"/>
              <a:t>Rule</a:t>
            </a:r>
            <a:r>
              <a:rPr lang="en-US" sz="2200"/>
              <a:t>  when in reasonable doubt, put concern on table/stop the process</a:t>
            </a:r>
          </a:p>
          <a:p>
            <a:pPr>
              <a:lnSpc>
                <a:spcPct val="90000"/>
              </a:lnSpc>
            </a:pPr>
            <a:r>
              <a:rPr lang="en-US" sz="2200"/>
              <a:t>Show your work (again – sorry)</a:t>
            </a:r>
          </a:p>
          <a:p>
            <a:pPr>
              <a:lnSpc>
                <a:spcPct val="90000"/>
              </a:lnSpc>
            </a:pPr>
            <a:r>
              <a:rPr lang="en-US" sz="2200"/>
              <a:t>What if…once you’re done, a party objects that they didn’t, in fact, voluntarily participate?</a:t>
            </a:r>
          </a:p>
          <a:p>
            <a:pPr marL="0" indent="0">
              <a:lnSpc>
                <a:spcPct val="90000"/>
              </a:lnSpc>
              <a:buNone/>
            </a:pPr>
            <a:endParaRPr lang="en-US" sz="2200"/>
          </a:p>
        </p:txBody>
      </p:sp>
    </p:spTree>
    <p:extLst>
      <p:ext uri="{BB962C8B-B14F-4D97-AF65-F5344CB8AC3E}">
        <p14:creationId xmlns:p14="http://schemas.microsoft.com/office/powerpoint/2010/main" val="333176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C41-3B20-A0F7-732D-3AD3BE212D8D}"/>
              </a:ext>
            </a:extLst>
          </p:cNvPr>
          <p:cNvSpPr>
            <a:spLocks noGrp="1"/>
          </p:cNvSpPr>
          <p:nvPr>
            <p:ph type="title"/>
          </p:nvPr>
        </p:nvSpPr>
        <p:spPr>
          <a:xfrm>
            <a:off x="2159000" y="274639"/>
            <a:ext cx="9107424" cy="1143000"/>
          </a:xfrm>
        </p:spPr>
        <p:txBody>
          <a:bodyPr anchor="b">
            <a:normAutofit/>
          </a:bodyPr>
          <a:lstStyle/>
          <a:p>
            <a:r>
              <a:rPr lang="en-US" b="1" dirty="0"/>
              <a:t>Types of Informal Resolution</a:t>
            </a:r>
            <a:endParaRPr lang="en-US" b="1"/>
          </a:p>
        </p:txBody>
      </p:sp>
      <p:sp>
        <p:nvSpPr>
          <p:cNvPr id="3" name="Content Placeholder 2">
            <a:extLst>
              <a:ext uri="{FF2B5EF4-FFF2-40B4-BE49-F238E27FC236}">
                <a16:creationId xmlns:a16="http://schemas.microsoft.com/office/drawing/2014/main" id="{16D064AD-7736-C7F0-5EFB-5D4D9C80623C}"/>
              </a:ext>
            </a:extLst>
          </p:cNvPr>
          <p:cNvSpPr>
            <a:spLocks noGrp="1"/>
          </p:cNvSpPr>
          <p:nvPr>
            <p:ph idx="1"/>
          </p:nvPr>
        </p:nvSpPr>
        <p:spPr>
          <a:xfrm>
            <a:off x="2159000" y="1900237"/>
            <a:ext cx="9115552" cy="4170363"/>
          </a:xfrm>
        </p:spPr>
        <p:txBody>
          <a:bodyPr>
            <a:normAutofit/>
          </a:bodyPr>
          <a:lstStyle/>
          <a:p>
            <a:pPr marL="514350" indent="-514350">
              <a:buFont typeface="+mj-lt"/>
              <a:buAutoNum type="arabicPeriod"/>
            </a:pPr>
            <a:r>
              <a:rPr lang="en-US" dirty="0"/>
              <a:t>Administrative adjudication </a:t>
            </a:r>
          </a:p>
          <a:p>
            <a:pPr marL="514350" indent="-514350">
              <a:buFont typeface="+mj-lt"/>
              <a:buAutoNum type="arabicPeriod"/>
            </a:pPr>
            <a:r>
              <a:rPr lang="en-US" dirty="0"/>
              <a:t>Facilitated conversations</a:t>
            </a:r>
          </a:p>
          <a:p>
            <a:pPr marL="514350" indent="-514350">
              <a:buFont typeface="+mj-lt"/>
              <a:buAutoNum type="arabicPeriod"/>
            </a:pPr>
            <a:r>
              <a:rPr lang="en-US" dirty="0"/>
              <a:t>Restorative justice</a:t>
            </a:r>
          </a:p>
          <a:p>
            <a:pPr marL="514350" indent="-514350">
              <a:buFont typeface="+mj-lt"/>
              <a:buAutoNum type="arabicPeriod"/>
            </a:pPr>
            <a:r>
              <a:rPr lang="en-US" dirty="0"/>
              <a:t>Mediation</a:t>
            </a:r>
          </a:p>
        </p:txBody>
      </p:sp>
    </p:spTree>
    <p:extLst>
      <p:ext uri="{BB962C8B-B14F-4D97-AF65-F5344CB8AC3E}">
        <p14:creationId xmlns:p14="http://schemas.microsoft.com/office/powerpoint/2010/main" val="3032503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ation, What Is It?">
            <a:extLst>
              <a:ext uri="{FF2B5EF4-FFF2-40B4-BE49-F238E27FC236}">
                <a16:creationId xmlns:a16="http://schemas.microsoft.com/office/drawing/2014/main" id="{8E89A395-1DE6-EE20-A2DE-B2D5D29C9B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0" r="603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76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D554-3F74-7A7E-558E-A3378667B8EF}"/>
              </a:ext>
            </a:extLst>
          </p:cNvPr>
          <p:cNvSpPr>
            <a:spLocks noGrp="1"/>
          </p:cNvSpPr>
          <p:nvPr>
            <p:ph type="title"/>
          </p:nvPr>
        </p:nvSpPr>
        <p:spPr>
          <a:xfrm>
            <a:off x="2133599" y="274639"/>
            <a:ext cx="9203556" cy="1143000"/>
          </a:xfrm>
        </p:spPr>
        <p:txBody>
          <a:bodyPr anchor="b">
            <a:normAutofit/>
          </a:bodyPr>
          <a:lstStyle/>
          <a:p>
            <a:r>
              <a:rPr lang="en-US" b="1" dirty="0"/>
              <a:t>What Makes A Good Mediator?</a:t>
            </a:r>
            <a:endParaRPr lang="en-US" b="1"/>
          </a:p>
        </p:txBody>
      </p:sp>
      <p:sp>
        <p:nvSpPr>
          <p:cNvPr id="3" name="Content Placeholder 2">
            <a:extLst>
              <a:ext uri="{FF2B5EF4-FFF2-40B4-BE49-F238E27FC236}">
                <a16:creationId xmlns:a16="http://schemas.microsoft.com/office/drawing/2014/main" id="{C1B1404F-61E3-5DD7-3FE1-7EAF167F8BD7}"/>
              </a:ext>
            </a:extLst>
          </p:cNvPr>
          <p:cNvSpPr>
            <a:spLocks noGrp="1"/>
          </p:cNvSpPr>
          <p:nvPr>
            <p:ph sz="half" idx="1"/>
          </p:nvPr>
        </p:nvSpPr>
        <p:spPr>
          <a:xfrm>
            <a:off x="1605516" y="1874520"/>
            <a:ext cx="4795284" cy="4196080"/>
          </a:xfrm>
        </p:spPr>
        <p:txBody>
          <a:bodyPr>
            <a:normAutofit/>
          </a:bodyPr>
          <a:lstStyle/>
          <a:p>
            <a:pPr>
              <a:lnSpc>
                <a:spcPct val="90000"/>
              </a:lnSpc>
            </a:pPr>
            <a:r>
              <a:rPr lang="en-US" sz="2700" dirty="0"/>
              <a:t>Reasonable participants </a:t>
            </a:r>
          </a:p>
          <a:p>
            <a:pPr>
              <a:lnSpc>
                <a:spcPct val="90000"/>
              </a:lnSpc>
            </a:pPr>
            <a:r>
              <a:rPr lang="en-US" sz="2700" dirty="0"/>
              <a:t>Ability to establish rapport </a:t>
            </a:r>
          </a:p>
          <a:p>
            <a:pPr>
              <a:lnSpc>
                <a:spcPct val="90000"/>
              </a:lnSpc>
            </a:pPr>
            <a:r>
              <a:rPr lang="en-US" sz="2700" b="1" u="sng" dirty="0"/>
              <a:t>Listening</a:t>
            </a:r>
            <a:r>
              <a:rPr lang="en-US" sz="2700" dirty="0"/>
              <a:t> for Understanding/Establishing trust (what can I share?)</a:t>
            </a:r>
          </a:p>
          <a:p>
            <a:pPr>
              <a:lnSpc>
                <a:spcPct val="90000"/>
              </a:lnSpc>
            </a:pPr>
            <a:r>
              <a:rPr lang="en-US" sz="2700" dirty="0"/>
              <a:t>Soliciting what parties want &amp; setting expectations</a:t>
            </a:r>
          </a:p>
          <a:p>
            <a:pPr>
              <a:lnSpc>
                <a:spcPct val="90000"/>
              </a:lnSpc>
            </a:pPr>
            <a:r>
              <a:rPr lang="en-US" sz="2700" dirty="0"/>
              <a:t>Creativity</a:t>
            </a:r>
          </a:p>
          <a:p>
            <a:pPr lvl="1">
              <a:lnSpc>
                <a:spcPct val="90000"/>
              </a:lnSpc>
            </a:pPr>
            <a:endParaRPr lang="en-US" sz="2700" dirty="0"/>
          </a:p>
        </p:txBody>
      </p:sp>
      <p:pic>
        <p:nvPicPr>
          <p:cNvPr id="6" name="Content Placeholder 5">
            <a:extLst>
              <a:ext uri="{FF2B5EF4-FFF2-40B4-BE49-F238E27FC236}">
                <a16:creationId xmlns:a16="http://schemas.microsoft.com/office/drawing/2014/main" id="{C9659FE0-4438-9C31-89CB-0A8740353539}"/>
              </a:ext>
            </a:extLst>
          </p:cNvPr>
          <p:cNvPicPr>
            <a:picLocks noGrp="1" noChangeAspect="1"/>
          </p:cNvPicPr>
          <p:nvPr>
            <p:ph sz="half" idx="2"/>
          </p:nvPr>
        </p:nvPicPr>
        <p:blipFill>
          <a:blip r:embed="rId2"/>
          <a:stretch>
            <a:fillRect/>
          </a:stretch>
        </p:blipFill>
        <p:spPr>
          <a:xfrm>
            <a:off x="6508602" y="2326267"/>
            <a:ext cx="5095166" cy="2560320"/>
          </a:xfrm>
          <a:noFill/>
        </p:spPr>
      </p:pic>
    </p:spTree>
    <p:extLst>
      <p:ext uri="{BB962C8B-B14F-4D97-AF65-F5344CB8AC3E}">
        <p14:creationId xmlns:p14="http://schemas.microsoft.com/office/powerpoint/2010/main" val="5315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3CC-7542-1521-552A-CE361CCFC8FE}"/>
              </a:ext>
            </a:extLst>
          </p:cNvPr>
          <p:cNvSpPr>
            <a:spLocks noGrp="1"/>
          </p:cNvSpPr>
          <p:nvPr>
            <p:ph type="title"/>
          </p:nvPr>
        </p:nvSpPr>
        <p:spPr>
          <a:xfrm>
            <a:off x="2159000" y="274639"/>
            <a:ext cx="9107424" cy="1143000"/>
          </a:xfrm>
        </p:spPr>
        <p:txBody>
          <a:bodyPr anchor="b">
            <a:normAutofit/>
          </a:bodyPr>
          <a:lstStyle/>
          <a:p>
            <a:pPr>
              <a:lnSpc>
                <a:spcPct val="90000"/>
              </a:lnSpc>
            </a:pPr>
            <a:r>
              <a:rPr lang="en-US" sz="3700" b="1"/>
              <a:t>Four Items For Preparation Of Mediator</a:t>
            </a:r>
          </a:p>
        </p:txBody>
      </p:sp>
      <p:sp>
        <p:nvSpPr>
          <p:cNvPr id="3" name="Content Placeholder 2">
            <a:extLst>
              <a:ext uri="{FF2B5EF4-FFF2-40B4-BE49-F238E27FC236}">
                <a16:creationId xmlns:a16="http://schemas.microsoft.com/office/drawing/2014/main" id="{B6A6DD1B-5A35-8655-D4C4-23E1E6484473}"/>
              </a:ext>
            </a:extLst>
          </p:cNvPr>
          <p:cNvSpPr>
            <a:spLocks noGrp="1"/>
          </p:cNvSpPr>
          <p:nvPr>
            <p:ph idx="1"/>
          </p:nvPr>
        </p:nvSpPr>
        <p:spPr>
          <a:xfrm>
            <a:off x="2159000" y="1900237"/>
            <a:ext cx="9115552" cy="4170363"/>
          </a:xfrm>
        </p:spPr>
        <p:txBody>
          <a:bodyPr>
            <a:normAutofit/>
          </a:bodyPr>
          <a:lstStyle/>
          <a:p>
            <a:pPr marL="514350" indent="-514350">
              <a:buFont typeface="+mj-lt"/>
              <a:buAutoNum type="arabicPeriod"/>
            </a:pPr>
            <a:r>
              <a:rPr lang="en-US" dirty="0"/>
              <a:t>Reasonable summary of report and status</a:t>
            </a:r>
          </a:p>
          <a:p>
            <a:pPr marL="514350" indent="-514350">
              <a:buFont typeface="+mj-lt"/>
              <a:buAutoNum type="arabicPeriod"/>
            </a:pPr>
            <a:r>
              <a:rPr lang="en-US" dirty="0"/>
              <a:t>Background information on parties and advisors</a:t>
            </a:r>
          </a:p>
          <a:p>
            <a:pPr marL="514350" indent="-514350">
              <a:buFont typeface="+mj-lt"/>
              <a:buAutoNum type="arabicPeriod"/>
            </a:pPr>
            <a:r>
              <a:rPr lang="en-US" dirty="0"/>
              <a:t>Information for assessment of potential conflicts</a:t>
            </a:r>
          </a:p>
          <a:p>
            <a:pPr marL="514350" indent="-514350">
              <a:buFont typeface="+mj-lt"/>
              <a:buAutoNum type="arabicPeriod"/>
            </a:pPr>
            <a:r>
              <a:rPr lang="en-US" dirty="0"/>
              <a:t>Summary of concerns raised (if any) in screening process  </a:t>
            </a:r>
          </a:p>
        </p:txBody>
      </p:sp>
    </p:spTree>
    <p:extLst>
      <p:ext uri="{BB962C8B-B14F-4D97-AF65-F5344CB8AC3E}">
        <p14:creationId xmlns:p14="http://schemas.microsoft.com/office/powerpoint/2010/main" val="523488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C9DC-5542-4A97-B82B-DC7EE7109C99}"/>
              </a:ext>
            </a:extLst>
          </p:cNvPr>
          <p:cNvSpPr>
            <a:spLocks noGrp="1"/>
          </p:cNvSpPr>
          <p:nvPr>
            <p:ph type="title"/>
          </p:nvPr>
        </p:nvSpPr>
        <p:spPr>
          <a:xfrm>
            <a:off x="2159000" y="274639"/>
            <a:ext cx="9107424" cy="1143000"/>
          </a:xfrm>
        </p:spPr>
        <p:txBody>
          <a:bodyPr anchor="b">
            <a:normAutofit/>
          </a:bodyPr>
          <a:lstStyle/>
          <a:p>
            <a:pPr>
              <a:lnSpc>
                <a:spcPct val="90000"/>
              </a:lnSpc>
            </a:pPr>
            <a:r>
              <a:rPr lang="en-US" sz="3700" b="1" dirty="0"/>
              <a:t>My Personal Preference for Process Steps</a:t>
            </a:r>
          </a:p>
        </p:txBody>
      </p:sp>
      <p:sp>
        <p:nvSpPr>
          <p:cNvPr id="3" name="Content Placeholder 2">
            <a:extLst>
              <a:ext uri="{FF2B5EF4-FFF2-40B4-BE49-F238E27FC236}">
                <a16:creationId xmlns:a16="http://schemas.microsoft.com/office/drawing/2014/main" id="{5244069E-3C90-477F-A480-46F57790CF5A}"/>
              </a:ext>
            </a:extLst>
          </p:cNvPr>
          <p:cNvSpPr>
            <a:spLocks noGrp="1"/>
          </p:cNvSpPr>
          <p:nvPr>
            <p:ph idx="1"/>
          </p:nvPr>
        </p:nvSpPr>
        <p:spPr>
          <a:xfrm>
            <a:off x="2159000" y="1900237"/>
            <a:ext cx="9115552" cy="4170363"/>
          </a:xfrm>
        </p:spPr>
        <p:txBody>
          <a:bodyPr>
            <a:normAutofit/>
          </a:bodyPr>
          <a:lstStyle/>
          <a:p>
            <a:pPr marL="914400" lvl="1" indent="-457200">
              <a:buFont typeface="+mj-lt"/>
              <a:buAutoNum type="arabicPeriod"/>
            </a:pPr>
            <a:r>
              <a:rPr lang="en-US" sz="3200"/>
              <a:t>Send an introductory communication where I discuss process and begin scheduling meetings</a:t>
            </a:r>
          </a:p>
          <a:p>
            <a:pPr marL="914400" lvl="1" indent="-457200">
              <a:buFont typeface="+mj-lt"/>
              <a:buAutoNum type="arabicPeriod"/>
            </a:pPr>
            <a:r>
              <a:rPr lang="en-US" sz="3200"/>
              <a:t>Meet with complainant (listen primarily &amp; get a sense of remedies sought)</a:t>
            </a:r>
          </a:p>
          <a:p>
            <a:pPr marL="914400" lvl="1" indent="-457200">
              <a:buFont typeface="+mj-lt"/>
              <a:buAutoNum type="arabicPeriod"/>
            </a:pPr>
            <a:r>
              <a:rPr lang="en-US" sz="3200"/>
              <a:t>Meet with respondent (listen primarily &amp; get a sense of willingness to address harm)</a:t>
            </a:r>
          </a:p>
          <a:p>
            <a:pPr marL="914400" lvl="1" indent="-457200">
              <a:buFont typeface="+mj-lt"/>
              <a:buAutoNum type="arabicPeriod"/>
            </a:pPr>
            <a:r>
              <a:rPr lang="en-US" sz="3200"/>
              <a:t>Assess and plot next steps</a:t>
            </a:r>
          </a:p>
          <a:p>
            <a:pPr marL="457200" lvl="1" indent="0">
              <a:buNone/>
            </a:pPr>
            <a:endParaRPr lang="en-US" sz="3200"/>
          </a:p>
        </p:txBody>
      </p:sp>
    </p:spTree>
    <p:extLst>
      <p:ext uri="{BB962C8B-B14F-4D97-AF65-F5344CB8AC3E}">
        <p14:creationId xmlns:p14="http://schemas.microsoft.com/office/powerpoint/2010/main" val="3940612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BBBF-CCBD-5891-E133-18E15610BD40}"/>
              </a:ext>
            </a:extLst>
          </p:cNvPr>
          <p:cNvSpPr>
            <a:spLocks noGrp="1"/>
          </p:cNvSpPr>
          <p:nvPr>
            <p:ph type="title"/>
          </p:nvPr>
        </p:nvSpPr>
        <p:spPr>
          <a:xfrm>
            <a:off x="2159000" y="274639"/>
            <a:ext cx="9107424" cy="1143000"/>
          </a:xfrm>
        </p:spPr>
        <p:txBody>
          <a:bodyPr anchor="b">
            <a:normAutofit/>
          </a:bodyPr>
          <a:lstStyle/>
          <a:p>
            <a:pPr>
              <a:lnSpc>
                <a:spcPct val="90000"/>
              </a:lnSpc>
            </a:pPr>
            <a:r>
              <a:rPr lang="en-US" sz="3700" b="1"/>
              <a:t>Some General Question Possibilities</a:t>
            </a:r>
          </a:p>
        </p:txBody>
      </p:sp>
      <p:sp>
        <p:nvSpPr>
          <p:cNvPr id="3" name="Content Placeholder 2">
            <a:extLst>
              <a:ext uri="{FF2B5EF4-FFF2-40B4-BE49-F238E27FC236}">
                <a16:creationId xmlns:a16="http://schemas.microsoft.com/office/drawing/2014/main" id="{5E9EC9DA-1416-E412-5E50-091BA3306443}"/>
              </a:ext>
            </a:extLst>
          </p:cNvPr>
          <p:cNvSpPr>
            <a:spLocks noGrp="1"/>
          </p:cNvSpPr>
          <p:nvPr>
            <p:ph idx="1"/>
          </p:nvPr>
        </p:nvSpPr>
        <p:spPr>
          <a:xfrm>
            <a:off x="2159000" y="1900237"/>
            <a:ext cx="9115552" cy="4170363"/>
          </a:xfrm>
        </p:spPr>
        <p:txBody>
          <a:bodyPr>
            <a:normAutofit/>
          </a:bodyPr>
          <a:lstStyle/>
          <a:p>
            <a:r>
              <a:rPr lang="en-US" dirty="0"/>
              <a:t>“I’ve read the materials in this matter and am familiar with the report, is there anything else you think is important to share with me?”</a:t>
            </a:r>
          </a:p>
          <a:p>
            <a:r>
              <a:rPr lang="en-US" dirty="0"/>
              <a:t>“Can you walk me through what you would like to achieve through this process?”</a:t>
            </a:r>
          </a:p>
          <a:p>
            <a:r>
              <a:rPr lang="en-US" dirty="0"/>
              <a:t>“Are there things you are willing to do remedy the harm Complainant has expressed?”</a:t>
            </a:r>
          </a:p>
        </p:txBody>
      </p:sp>
    </p:spTree>
    <p:extLst>
      <p:ext uri="{BB962C8B-B14F-4D97-AF65-F5344CB8AC3E}">
        <p14:creationId xmlns:p14="http://schemas.microsoft.com/office/powerpoint/2010/main" val="136851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9EA-F1AC-90F4-7213-AFFCBB20A90D}"/>
              </a:ext>
            </a:extLst>
          </p:cNvPr>
          <p:cNvSpPr>
            <a:spLocks noGrp="1"/>
          </p:cNvSpPr>
          <p:nvPr>
            <p:ph type="title"/>
          </p:nvPr>
        </p:nvSpPr>
        <p:spPr>
          <a:xfrm>
            <a:off x="2159000" y="274639"/>
            <a:ext cx="9107424" cy="1143000"/>
          </a:xfrm>
        </p:spPr>
        <p:txBody>
          <a:bodyPr anchor="b">
            <a:normAutofit/>
          </a:bodyPr>
          <a:lstStyle/>
          <a:p>
            <a:r>
              <a:rPr lang="en-US" sz="4100" b="1"/>
              <a:t>How Long Should Process Take?</a:t>
            </a:r>
          </a:p>
        </p:txBody>
      </p:sp>
      <p:sp>
        <p:nvSpPr>
          <p:cNvPr id="3" name="Content Placeholder 2">
            <a:extLst>
              <a:ext uri="{FF2B5EF4-FFF2-40B4-BE49-F238E27FC236}">
                <a16:creationId xmlns:a16="http://schemas.microsoft.com/office/drawing/2014/main" id="{CE2C9173-6838-5136-EF1C-77A255BE2941}"/>
              </a:ext>
            </a:extLst>
          </p:cNvPr>
          <p:cNvSpPr>
            <a:spLocks noGrp="1"/>
          </p:cNvSpPr>
          <p:nvPr>
            <p:ph idx="1"/>
          </p:nvPr>
        </p:nvSpPr>
        <p:spPr>
          <a:xfrm>
            <a:off x="2159000" y="1900237"/>
            <a:ext cx="9115552" cy="4170363"/>
          </a:xfrm>
        </p:spPr>
        <p:txBody>
          <a:bodyPr>
            <a:normAutofit/>
          </a:bodyPr>
          <a:lstStyle/>
          <a:p>
            <a:pPr>
              <a:lnSpc>
                <a:spcPct val="90000"/>
              </a:lnSpc>
            </a:pPr>
            <a:r>
              <a:rPr lang="en-US" sz="2700"/>
              <a:t>From regulations: “reasonably prompt” with extensions for “good cause” with written notice to parties</a:t>
            </a:r>
          </a:p>
          <a:p>
            <a:pPr>
              <a:lnSpc>
                <a:spcPct val="90000"/>
              </a:lnSpc>
            </a:pPr>
            <a:r>
              <a:rPr lang="en-US" sz="2700"/>
              <a:t>Practical 1: comply with institutional policy</a:t>
            </a:r>
          </a:p>
          <a:p>
            <a:pPr>
              <a:lnSpc>
                <a:spcPct val="90000"/>
              </a:lnSpc>
            </a:pPr>
            <a:r>
              <a:rPr lang="en-US" sz="2700"/>
              <a:t>Practical 2: I worry when I’m past 21 days from receiving file</a:t>
            </a:r>
          </a:p>
          <a:p>
            <a:pPr lvl="1">
              <a:lnSpc>
                <a:spcPct val="90000"/>
              </a:lnSpc>
            </a:pPr>
            <a:r>
              <a:rPr lang="en-US" sz="2700"/>
              <a:t>Is there a reasonable basis for resolution?</a:t>
            </a:r>
          </a:p>
          <a:p>
            <a:pPr lvl="1">
              <a:lnSpc>
                <a:spcPct val="90000"/>
              </a:lnSpc>
            </a:pPr>
            <a:r>
              <a:rPr lang="en-US" sz="2700"/>
              <a:t>Is it worth setting a firm deadline for a response?</a:t>
            </a:r>
          </a:p>
          <a:p>
            <a:pPr lvl="1">
              <a:lnSpc>
                <a:spcPct val="90000"/>
              </a:lnSpc>
            </a:pPr>
            <a:r>
              <a:rPr lang="en-US" sz="2700"/>
              <a:t>Ensure parties and IX Coordinator are apprised of where things stand</a:t>
            </a:r>
          </a:p>
          <a:p>
            <a:pPr>
              <a:lnSpc>
                <a:spcPct val="90000"/>
              </a:lnSpc>
            </a:pPr>
            <a:endParaRPr lang="en-US" sz="2700"/>
          </a:p>
        </p:txBody>
      </p:sp>
    </p:spTree>
    <p:extLst>
      <p:ext uri="{BB962C8B-B14F-4D97-AF65-F5344CB8AC3E}">
        <p14:creationId xmlns:p14="http://schemas.microsoft.com/office/powerpoint/2010/main" val="12482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FEB1-64FD-7209-A562-7372E9A61BC3}"/>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31BE5816-750F-AFA6-106B-416389C094FA}"/>
              </a:ext>
            </a:extLst>
          </p:cNvPr>
          <p:cNvSpPr>
            <a:spLocks noGrp="1"/>
          </p:cNvSpPr>
          <p:nvPr>
            <p:ph idx="1"/>
          </p:nvPr>
        </p:nvSpPr>
        <p:spPr/>
        <p:txBody>
          <a:bodyPr>
            <a:normAutofit lnSpcReduction="10000"/>
          </a:bodyPr>
          <a:lstStyle/>
          <a:p>
            <a:r>
              <a:rPr lang="en-US" dirty="0"/>
              <a:t>Hold at least 3–5 days before hearing</a:t>
            </a:r>
          </a:p>
          <a:p>
            <a:r>
              <a:rPr lang="en-US" dirty="0"/>
              <a:t>Include all parties, advisors, and hearing chair/decision-maker</a:t>
            </a:r>
          </a:p>
          <a:p>
            <a:r>
              <a:rPr lang="en-US" dirty="0"/>
              <a:t>Provide written summary of agreements and rulings afterward</a:t>
            </a:r>
          </a:p>
          <a:p>
            <a:r>
              <a:rPr lang="en-US" dirty="0"/>
              <a:t>Document objections raised and resolved</a:t>
            </a:r>
          </a:p>
          <a:p>
            <a:pPr marL="0" indent="0">
              <a:buNone/>
            </a:pPr>
            <a:r>
              <a:rPr lang="en-US" dirty="0"/>
              <a:t>“A well-run pre-hearing conference is the scaffolding of a respectful and lawful adjudication process.”</a:t>
            </a:r>
          </a:p>
        </p:txBody>
      </p:sp>
    </p:spTree>
    <p:extLst>
      <p:ext uri="{BB962C8B-B14F-4D97-AF65-F5344CB8AC3E}">
        <p14:creationId xmlns:p14="http://schemas.microsoft.com/office/powerpoint/2010/main" val="333113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703E-2B91-4E6C-87F6-10A16126D2E2}"/>
              </a:ext>
            </a:extLst>
          </p:cNvPr>
          <p:cNvSpPr>
            <a:spLocks noGrp="1"/>
          </p:cNvSpPr>
          <p:nvPr>
            <p:ph type="title"/>
          </p:nvPr>
        </p:nvSpPr>
        <p:spPr>
          <a:xfrm>
            <a:off x="2159000" y="274639"/>
            <a:ext cx="9107424" cy="1143000"/>
          </a:xfrm>
        </p:spPr>
        <p:txBody>
          <a:bodyPr anchor="b">
            <a:normAutofit/>
          </a:bodyPr>
          <a:lstStyle/>
          <a:p>
            <a:r>
              <a:rPr lang="en-US" dirty="0"/>
              <a:t> </a:t>
            </a:r>
            <a:r>
              <a:rPr lang="en-US" b="1" dirty="0"/>
              <a:t>Some Outcome Examples</a:t>
            </a:r>
            <a:endParaRPr lang="en-US" b="1"/>
          </a:p>
        </p:txBody>
      </p:sp>
      <p:sp>
        <p:nvSpPr>
          <p:cNvPr id="3" name="Content Placeholder 2">
            <a:extLst>
              <a:ext uri="{FF2B5EF4-FFF2-40B4-BE49-F238E27FC236}">
                <a16:creationId xmlns:a16="http://schemas.microsoft.com/office/drawing/2014/main" id="{3A191B71-0854-4F7C-996B-0800C9088841}"/>
              </a:ext>
            </a:extLst>
          </p:cNvPr>
          <p:cNvSpPr>
            <a:spLocks noGrp="1"/>
          </p:cNvSpPr>
          <p:nvPr>
            <p:ph idx="1"/>
          </p:nvPr>
        </p:nvSpPr>
        <p:spPr>
          <a:xfrm>
            <a:off x="1531088" y="1900237"/>
            <a:ext cx="9743464" cy="4170363"/>
          </a:xfrm>
        </p:spPr>
        <p:txBody>
          <a:bodyPr>
            <a:normAutofit/>
          </a:bodyPr>
          <a:lstStyle/>
          <a:p>
            <a:pPr lvl="1">
              <a:lnSpc>
                <a:spcPct val="90000"/>
              </a:lnSpc>
            </a:pPr>
            <a:r>
              <a:rPr lang="en-US" sz="2200" dirty="0"/>
              <a:t>Administrative accommodations such as adjusting class schedules, changing sections, etc.</a:t>
            </a:r>
          </a:p>
          <a:p>
            <a:pPr lvl="1">
              <a:lnSpc>
                <a:spcPct val="90000"/>
              </a:lnSpc>
            </a:pPr>
            <a:r>
              <a:rPr lang="en-US" sz="2200" dirty="0"/>
              <a:t>Apologies</a:t>
            </a:r>
          </a:p>
          <a:p>
            <a:pPr lvl="1">
              <a:lnSpc>
                <a:spcPct val="90000"/>
              </a:lnSpc>
            </a:pPr>
            <a:r>
              <a:rPr lang="en-US" sz="2200" dirty="0"/>
              <a:t>Voluntary educational, mentoring, or coaching sessions</a:t>
            </a:r>
          </a:p>
          <a:p>
            <a:pPr lvl="1">
              <a:lnSpc>
                <a:spcPct val="90000"/>
              </a:lnSpc>
            </a:pPr>
            <a:r>
              <a:rPr lang="en-US" sz="2200" dirty="0"/>
              <a:t>Relocation or removal from a residence hall or other on-campus housing</a:t>
            </a:r>
          </a:p>
          <a:p>
            <a:pPr lvl="1">
              <a:lnSpc>
                <a:spcPct val="90000"/>
              </a:lnSpc>
            </a:pPr>
            <a:r>
              <a:rPr lang="en-US" sz="2200" dirty="0"/>
              <a:t>Verbal cautions/warnings</a:t>
            </a:r>
          </a:p>
          <a:p>
            <a:pPr lvl="1">
              <a:lnSpc>
                <a:spcPct val="90000"/>
              </a:lnSpc>
            </a:pPr>
            <a:r>
              <a:rPr lang="en-US" sz="2200" dirty="0"/>
              <a:t>Training</a:t>
            </a:r>
          </a:p>
          <a:p>
            <a:pPr lvl="1">
              <a:lnSpc>
                <a:spcPct val="90000"/>
              </a:lnSpc>
            </a:pPr>
            <a:r>
              <a:rPr lang="en-US" sz="2200" dirty="0"/>
              <a:t>Collaborative agreements on behavioral or institutional changes </a:t>
            </a:r>
          </a:p>
          <a:p>
            <a:pPr lvl="1">
              <a:lnSpc>
                <a:spcPct val="90000"/>
              </a:lnSpc>
            </a:pPr>
            <a:r>
              <a:rPr lang="en-US" sz="2200" dirty="0"/>
              <a:t>No on-going contact</a:t>
            </a:r>
          </a:p>
          <a:p>
            <a:pPr lvl="1">
              <a:lnSpc>
                <a:spcPct val="90000"/>
              </a:lnSpc>
            </a:pPr>
            <a:r>
              <a:rPr lang="en-US" sz="2200" dirty="0"/>
              <a:t>Voluntary withdrawal from university ***</a:t>
            </a:r>
          </a:p>
          <a:p>
            <a:pPr>
              <a:lnSpc>
                <a:spcPct val="90000"/>
              </a:lnSpc>
            </a:pPr>
            <a:endParaRPr lang="en-US" sz="2200" dirty="0"/>
          </a:p>
          <a:p>
            <a:pPr marL="0" indent="0">
              <a:lnSpc>
                <a:spcPct val="90000"/>
              </a:lnSpc>
              <a:buNone/>
            </a:pPr>
            <a:endParaRPr lang="en-US" sz="2200" dirty="0"/>
          </a:p>
        </p:txBody>
      </p:sp>
    </p:spTree>
    <p:extLst>
      <p:ext uri="{BB962C8B-B14F-4D97-AF65-F5344CB8AC3E}">
        <p14:creationId xmlns:p14="http://schemas.microsoft.com/office/powerpoint/2010/main" val="2243905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76FF-B6BB-C257-C19D-888591546646}"/>
              </a:ext>
            </a:extLst>
          </p:cNvPr>
          <p:cNvSpPr>
            <a:spLocks noGrp="1"/>
          </p:cNvSpPr>
          <p:nvPr>
            <p:ph type="title"/>
          </p:nvPr>
        </p:nvSpPr>
        <p:spPr>
          <a:xfrm>
            <a:off x="2159000" y="274639"/>
            <a:ext cx="9107424" cy="1143000"/>
          </a:xfrm>
        </p:spPr>
        <p:txBody>
          <a:bodyPr anchor="b">
            <a:normAutofit/>
          </a:bodyPr>
          <a:lstStyle/>
          <a:p>
            <a:pPr>
              <a:lnSpc>
                <a:spcPct val="90000"/>
              </a:lnSpc>
            </a:pPr>
            <a:r>
              <a:rPr lang="en-US" sz="3700" b="1"/>
              <a:t>Example Confidentiality Language in Agreements </a:t>
            </a:r>
          </a:p>
        </p:txBody>
      </p:sp>
      <p:sp>
        <p:nvSpPr>
          <p:cNvPr id="3" name="Content Placeholder 2">
            <a:extLst>
              <a:ext uri="{FF2B5EF4-FFF2-40B4-BE49-F238E27FC236}">
                <a16:creationId xmlns:a16="http://schemas.microsoft.com/office/drawing/2014/main" id="{9031DFEB-ECEA-16C2-C8E0-8A9AB460FBAB}"/>
              </a:ext>
            </a:extLst>
          </p:cNvPr>
          <p:cNvSpPr>
            <a:spLocks noGrp="1"/>
          </p:cNvSpPr>
          <p:nvPr>
            <p:ph idx="1"/>
          </p:nvPr>
        </p:nvSpPr>
        <p:spPr>
          <a:xfrm>
            <a:off x="2159000" y="1900237"/>
            <a:ext cx="9115552" cy="4170363"/>
          </a:xfrm>
        </p:spPr>
        <p:txBody>
          <a:bodyPr>
            <a:normAutofit/>
          </a:bodyPr>
          <a:lstStyle/>
          <a:p>
            <a:r>
              <a:rPr lang="en-US" sz="3000"/>
              <a:t>“I agree that to the extent permitted by law, I will not use information obtained and utilized during informal resolution in any other institutional process (including investigative resolution under the Policy if informal resolution does not result in an agreement) or legal proceeding, though information documented and/or shared during informal resolution could be subpoenaed by law enforcement if a criminal investigation or civil suit is initiated.”</a:t>
            </a:r>
          </a:p>
        </p:txBody>
      </p:sp>
    </p:spTree>
    <p:extLst>
      <p:ext uri="{BB962C8B-B14F-4D97-AF65-F5344CB8AC3E}">
        <p14:creationId xmlns:p14="http://schemas.microsoft.com/office/powerpoint/2010/main" val="813061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313E-D3A5-4562-96BB-CCEFCE322F9E}"/>
              </a:ext>
            </a:extLst>
          </p:cNvPr>
          <p:cNvSpPr>
            <a:spLocks noGrp="1"/>
          </p:cNvSpPr>
          <p:nvPr>
            <p:ph type="title"/>
          </p:nvPr>
        </p:nvSpPr>
        <p:spPr>
          <a:xfrm>
            <a:off x="2159000" y="274639"/>
            <a:ext cx="9107424" cy="1143000"/>
          </a:xfrm>
        </p:spPr>
        <p:txBody>
          <a:bodyPr anchor="b">
            <a:normAutofit/>
          </a:bodyPr>
          <a:lstStyle/>
          <a:p>
            <a:r>
              <a:rPr lang="en-US" b="1"/>
              <a:t>Post-Conference: Monitoring </a:t>
            </a:r>
          </a:p>
        </p:txBody>
      </p:sp>
      <p:sp>
        <p:nvSpPr>
          <p:cNvPr id="3" name="Content Placeholder 2">
            <a:extLst>
              <a:ext uri="{FF2B5EF4-FFF2-40B4-BE49-F238E27FC236}">
                <a16:creationId xmlns:a16="http://schemas.microsoft.com/office/drawing/2014/main" id="{BE598833-EA46-43DA-94F3-6D4D89B4AEEE}"/>
              </a:ext>
            </a:extLst>
          </p:cNvPr>
          <p:cNvSpPr>
            <a:spLocks noGrp="1"/>
          </p:cNvSpPr>
          <p:nvPr>
            <p:ph idx="1"/>
          </p:nvPr>
        </p:nvSpPr>
        <p:spPr>
          <a:xfrm>
            <a:off x="2159000" y="1900237"/>
            <a:ext cx="9115552" cy="4170363"/>
          </a:xfrm>
        </p:spPr>
        <p:txBody>
          <a:bodyPr>
            <a:normAutofit/>
          </a:bodyPr>
          <a:lstStyle/>
          <a:p>
            <a:r>
              <a:rPr lang="en-US" dirty="0"/>
              <a:t>This is mission critical!</a:t>
            </a:r>
          </a:p>
          <a:p>
            <a:r>
              <a:rPr lang="en-US" dirty="0"/>
              <a:t>Clarity on who is responsible</a:t>
            </a:r>
          </a:p>
          <a:p>
            <a:r>
              <a:rPr lang="en-US" dirty="0"/>
              <a:t>Hypo: Respondent becomes non-responsive and does not participate in agreed-to educational activities. </a:t>
            </a:r>
          </a:p>
          <a:p>
            <a:r>
              <a:rPr lang="en-US" dirty="0"/>
              <a:t>How do we enforce? </a:t>
            </a:r>
          </a:p>
        </p:txBody>
      </p:sp>
    </p:spTree>
    <p:extLst>
      <p:ext uri="{BB962C8B-B14F-4D97-AF65-F5344CB8AC3E}">
        <p14:creationId xmlns:p14="http://schemas.microsoft.com/office/powerpoint/2010/main" val="285345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8C92-A017-AF2C-9182-D987BB3AAC3B}"/>
              </a:ext>
            </a:extLst>
          </p:cNvPr>
          <p:cNvSpPr>
            <a:spLocks noGrp="1"/>
          </p:cNvSpPr>
          <p:nvPr>
            <p:ph type="title"/>
          </p:nvPr>
        </p:nvSpPr>
        <p:spPr>
          <a:xfrm>
            <a:off x="2159000" y="274639"/>
            <a:ext cx="9107424" cy="1143000"/>
          </a:xfrm>
        </p:spPr>
        <p:txBody>
          <a:bodyPr anchor="b">
            <a:normAutofit/>
          </a:bodyPr>
          <a:lstStyle/>
          <a:p>
            <a:r>
              <a:rPr lang="en-US" b="1" dirty="0"/>
              <a:t>Guideposts (One More Time)</a:t>
            </a:r>
            <a:endParaRPr lang="en-US" b="1"/>
          </a:p>
        </p:txBody>
      </p:sp>
      <p:sp>
        <p:nvSpPr>
          <p:cNvPr id="3" name="Content Placeholder 2">
            <a:extLst>
              <a:ext uri="{FF2B5EF4-FFF2-40B4-BE49-F238E27FC236}">
                <a16:creationId xmlns:a16="http://schemas.microsoft.com/office/drawing/2014/main" id="{46E19A6E-D449-C69B-E35E-05914A0F430F}"/>
              </a:ext>
            </a:extLst>
          </p:cNvPr>
          <p:cNvSpPr>
            <a:spLocks noGrp="1"/>
          </p:cNvSpPr>
          <p:nvPr>
            <p:ph idx="1"/>
          </p:nvPr>
        </p:nvSpPr>
        <p:spPr>
          <a:xfrm>
            <a:off x="2159000" y="1900237"/>
            <a:ext cx="9115552" cy="4170363"/>
          </a:xfrm>
        </p:spPr>
        <p:txBody>
          <a:bodyPr>
            <a:normAutofit/>
          </a:bodyPr>
          <a:lstStyle/>
          <a:p>
            <a:pPr marL="514350" indent="-514350">
              <a:lnSpc>
                <a:spcPct val="90000"/>
              </a:lnSpc>
              <a:buFont typeface="+mj-lt"/>
              <a:buAutoNum type="arabicPeriod"/>
            </a:pPr>
            <a:r>
              <a:rPr lang="en-US" sz="2200" dirty="0"/>
              <a:t>Respond to known acts of sexual harassment in a manner that is not “clearly unreasonable”</a:t>
            </a:r>
          </a:p>
          <a:p>
            <a:pPr marL="514350" indent="-514350">
              <a:lnSpc>
                <a:spcPct val="90000"/>
              </a:lnSpc>
              <a:buFont typeface="+mj-lt"/>
              <a:buAutoNum type="arabicPeriod"/>
            </a:pPr>
            <a:r>
              <a:rPr lang="en-US" sz="2200" dirty="0"/>
              <a:t>Complainant: Continue in educational program</a:t>
            </a:r>
          </a:p>
          <a:p>
            <a:pPr marL="514350" indent="-514350">
              <a:lnSpc>
                <a:spcPct val="90000"/>
              </a:lnSpc>
              <a:buFont typeface="+mj-lt"/>
              <a:buAutoNum type="arabicPeriod"/>
            </a:pPr>
            <a:r>
              <a:rPr lang="en-US" sz="2200" dirty="0"/>
              <a:t>Respondent: Continue in educational program so long as there is no harm to campus community</a:t>
            </a:r>
          </a:p>
          <a:p>
            <a:pPr marL="514350" indent="-514350">
              <a:lnSpc>
                <a:spcPct val="90000"/>
              </a:lnSpc>
              <a:buFont typeface="+mj-lt"/>
              <a:buAutoNum type="arabicPeriod"/>
            </a:pPr>
            <a:r>
              <a:rPr lang="en-US" sz="2200" dirty="0"/>
              <a:t>The perspective is peacemaking, supportive, and educational – it’s not confrontational, punishment-oriented, or overly legalistic</a:t>
            </a:r>
          </a:p>
          <a:p>
            <a:pPr marL="514350" indent="-514350">
              <a:lnSpc>
                <a:spcPct val="90000"/>
              </a:lnSpc>
              <a:buFont typeface="+mj-lt"/>
              <a:buAutoNum type="arabicPeriod"/>
            </a:pPr>
            <a:r>
              <a:rPr lang="en-US" sz="2200" dirty="0"/>
              <a:t>Keep the parties posted</a:t>
            </a:r>
          </a:p>
          <a:p>
            <a:pPr marL="514350" indent="-514350">
              <a:lnSpc>
                <a:spcPct val="90000"/>
              </a:lnSpc>
              <a:buFont typeface="+mj-lt"/>
              <a:buAutoNum type="arabicPeriod"/>
            </a:pPr>
            <a:r>
              <a:rPr lang="en-US" sz="2200" dirty="0"/>
              <a:t>Be honest with the parties but stress they control outcome (this is voluntary!)</a:t>
            </a:r>
          </a:p>
          <a:p>
            <a:pPr marL="514350" indent="-514350">
              <a:lnSpc>
                <a:spcPct val="90000"/>
              </a:lnSpc>
              <a:buFont typeface="+mj-lt"/>
              <a:buAutoNum type="arabicPeriod"/>
            </a:pPr>
            <a:r>
              <a:rPr lang="en-US" sz="2200" dirty="0"/>
              <a:t>Be timely</a:t>
            </a:r>
          </a:p>
          <a:p>
            <a:pPr marL="514350" indent="-514350">
              <a:lnSpc>
                <a:spcPct val="90000"/>
              </a:lnSpc>
              <a:buFont typeface="+mj-lt"/>
              <a:buAutoNum type="arabicPeriod"/>
            </a:pPr>
            <a:endParaRPr lang="en-US" sz="2200" dirty="0"/>
          </a:p>
        </p:txBody>
      </p:sp>
    </p:spTree>
    <p:extLst>
      <p:ext uri="{BB962C8B-B14F-4D97-AF65-F5344CB8AC3E}">
        <p14:creationId xmlns:p14="http://schemas.microsoft.com/office/powerpoint/2010/main" val="3909634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F8D3A-952F-6E37-8AE9-6158A7262151}"/>
              </a:ext>
            </a:extLst>
          </p:cNvPr>
          <p:cNvSpPr>
            <a:spLocks noGrp="1"/>
          </p:cNvSpPr>
          <p:nvPr>
            <p:ph type="ctrTitle"/>
          </p:nvPr>
        </p:nvSpPr>
        <p:spPr>
          <a:xfrm>
            <a:off x="4035552" y="2108200"/>
            <a:ext cx="7046976" cy="2350896"/>
          </a:xfrm>
        </p:spPr>
        <p:txBody>
          <a:bodyPr anchor="b">
            <a:normAutofit/>
          </a:bodyPr>
          <a:lstStyle/>
          <a:p>
            <a:pPr>
              <a:lnSpc>
                <a:spcPct val="90000"/>
              </a:lnSpc>
            </a:pPr>
            <a:r>
              <a:rPr lang="en-US" sz="5300" dirty="0"/>
              <a:t>Title IX &amp; Title VI under the Trump Administration </a:t>
            </a:r>
          </a:p>
        </p:txBody>
      </p:sp>
      <p:sp>
        <p:nvSpPr>
          <p:cNvPr id="10" name="Subtitle 2">
            <a:extLst>
              <a:ext uri="{FF2B5EF4-FFF2-40B4-BE49-F238E27FC236}">
                <a16:creationId xmlns:a16="http://schemas.microsoft.com/office/drawing/2014/main" id="{14C7E41A-4BB5-D99F-85D7-201159BABD8A}"/>
              </a:ext>
            </a:extLst>
          </p:cNvPr>
          <p:cNvSpPr>
            <a:spLocks noGrp="1"/>
          </p:cNvSpPr>
          <p:nvPr>
            <p:ph type="subTitle" idx="1"/>
          </p:nvPr>
        </p:nvSpPr>
        <p:spPr>
          <a:xfrm>
            <a:off x="4035552" y="4953000"/>
            <a:ext cx="7010400" cy="914400"/>
          </a:xfrm>
        </p:spPr>
        <p:txBody>
          <a:bodyPr/>
          <a:lstStyle/>
          <a:p>
            <a:endParaRPr lang="en-US"/>
          </a:p>
        </p:txBody>
      </p:sp>
    </p:spTree>
    <p:extLst>
      <p:ext uri="{BB962C8B-B14F-4D97-AF65-F5344CB8AC3E}">
        <p14:creationId xmlns:p14="http://schemas.microsoft.com/office/powerpoint/2010/main" val="701458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nerated image">
            <a:extLst>
              <a:ext uri="{FF2B5EF4-FFF2-40B4-BE49-F238E27FC236}">
                <a16:creationId xmlns:a16="http://schemas.microsoft.com/office/drawing/2014/main" id="{EF4B5B59-D2B3-DCE0-45AB-7AE94CC75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418" b="21332"/>
          <a:stretch>
            <a:fillRect/>
          </a:stretch>
        </p:blipFill>
        <p:spPr bwMode="auto">
          <a:xfrm>
            <a:off x="20" y="10"/>
            <a:ext cx="12191980" cy="6857990"/>
          </a:xfrm>
          <a:prstGeom prst="rect">
            <a:avLst/>
          </a:prstGeom>
          <a:solidFill>
            <a:srgbClr val="FFFFFF"/>
          </a:solidFill>
          <a:ln>
            <a:solidFill>
              <a:schemeClr val="bg1">
                <a:lumMod val="65000"/>
              </a:schemeClr>
            </a:solidFill>
          </a:ln>
        </p:spPr>
      </p:pic>
    </p:spTree>
    <p:extLst>
      <p:ext uri="{BB962C8B-B14F-4D97-AF65-F5344CB8AC3E}">
        <p14:creationId xmlns:p14="http://schemas.microsoft.com/office/powerpoint/2010/main" val="245962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n in a racing jacket and red ball cap smiles at the camera">
            <a:extLst>
              <a:ext uri="{FF2B5EF4-FFF2-40B4-BE49-F238E27FC236}">
                <a16:creationId xmlns:a16="http://schemas.microsoft.com/office/drawing/2014/main" id="{E917E00C-B175-C9DD-7C08-55EEC198F8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1169" y="68263"/>
            <a:ext cx="6189662" cy="6189662"/>
          </a:xfrm>
          <a:prstGeom prst="rect">
            <a:avLst/>
          </a:prstGeom>
          <a:solidFill>
            <a:srgbClr val="FFFFFF"/>
          </a:solidFill>
          <a:ln>
            <a:solidFill>
              <a:schemeClr val="bg1">
                <a:lumMod val="65000"/>
              </a:schemeClr>
            </a:solidFill>
          </a:ln>
        </p:spPr>
      </p:pic>
    </p:spTree>
    <p:extLst>
      <p:ext uri="{BB962C8B-B14F-4D97-AF65-F5344CB8AC3E}">
        <p14:creationId xmlns:p14="http://schemas.microsoft.com/office/powerpoint/2010/main" val="2148787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A5C3-A0F3-8E2D-5922-2761238009BD}"/>
              </a:ext>
            </a:extLst>
          </p:cNvPr>
          <p:cNvSpPr>
            <a:spLocks noGrp="1"/>
          </p:cNvSpPr>
          <p:nvPr>
            <p:ph type="title"/>
          </p:nvPr>
        </p:nvSpPr>
        <p:spPr/>
        <p:txBody>
          <a:bodyPr>
            <a:normAutofit fontScale="90000"/>
          </a:bodyPr>
          <a:lstStyle/>
          <a:p>
            <a:r>
              <a:rPr lang="en-US" dirty="0"/>
              <a:t>Ideological Shift: From “Equity” to “Merit-Based Neutrality” </a:t>
            </a:r>
          </a:p>
        </p:txBody>
      </p:sp>
      <p:sp>
        <p:nvSpPr>
          <p:cNvPr id="3" name="Content Placeholder 2">
            <a:extLst>
              <a:ext uri="{FF2B5EF4-FFF2-40B4-BE49-F238E27FC236}">
                <a16:creationId xmlns:a16="http://schemas.microsoft.com/office/drawing/2014/main" id="{F85758F9-0726-3553-DEC5-FCAF6B0B8241}"/>
              </a:ext>
            </a:extLst>
          </p:cNvPr>
          <p:cNvSpPr>
            <a:spLocks noGrp="1"/>
          </p:cNvSpPr>
          <p:nvPr>
            <p:ph idx="1"/>
          </p:nvPr>
        </p:nvSpPr>
        <p:spPr>
          <a:xfrm>
            <a:off x="2159000" y="1900237"/>
            <a:ext cx="9579344" cy="4170363"/>
          </a:xfrm>
        </p:spPr>
        <p:txBody>
          <a:bodyPr>
            <a:normAutofit/>
          </a:bodyPr>
          <a:lstStyle/>
          <a:p>
            <a:r>
              <a:rPr lang="en-US" dirty="0"/>
              <a:t>Civil rights enforcement as a tool to combat “reverse discrimination”, racial preferences, and “radical DEI ideology.”</a:t>
            </a:r>
          </a:p>
          <a:p>
            <a:r>
              <a:rPr lang="en-US" dirty="0"/>
              <a:t>Emphasizes colorblind constitutionalism and biological definitions of sex under Title IX.</a:t>
            </a:r>
          </a:p>
          <a:p>
            <a:r>
              <a:rPr lang="en-US" dirty="0"/>
              <a:t>Asserts that many previous recommended civil rights practices (</a:t>
            </a:r>
            <a:r>
              <a:rPr lang="en-US" i="1" dirty="0"/>
              <a:t>e.g. </a:t>
            </a:r>
            <a:r>
              <a:rPr lang="en-US" dirty="0"/>
              <a:t>DEI programs, trans inclusion policies) are themselves discriminatory.</a:t>
            </a:r>
          </a:p>
        </p:txBody>
      </p:sp>
    </p:spTree>
    <p:extLst>
      <p:ext uri="{BB962C8B-B14F-4D97-AF65-F5344CB8AC3E}">
        <p14:creationId xmlns:p14="http://schemas.microsoft.com/office/powerpoint/2010/main" val="380644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29E5-088B-315D-0D48-6E4018218200}"/>
              </a:ext>
            </a:extLst>
          </p:cNvPr>
          <p:cNvSpPr>
            <a:spLocks noGrp="1"/>
          </p:cNvSpPr>
          <p:nvPr>
            <p:ph type="title"/>
          </p:nvPr>
        </p:nvSpPr>
        <p:spPr/>
        <p:txBody>
          <a:bodyPr>
            <a:normAutofit fontScale="90000"/>
          </a:bodyPr>
          <a:lstStyle/>
          <a:p>
            <a:r>
              <a:rPr lang="en-US" dirty="0"/>
              <a:t>Executive Orders Dismantling DEI</a:t>
            </a:r>
          </a:p>
        </p:txBody>
      </p:sp>
      <p:sp>
        <p:nvSpPr>
          <p:cNvPr id="3" name="Content Placeholder 2">
            <a:extLst>
              <a:ext uri="{FF2B5EF4-FFF2-40B4-BE49-F238E27FC236}">
                <a16:creationId xmlns:a16="http://schemas.microsoft.com/office/drawing/2014/main" id="{A1949A88-0A90-4D6E-D41A-314A6EA946A3}"/>
              </a:ext>
            </a:extLst>
          </p:cNvPr>
          <p:cNvSpPr>
            <a:spLocks noGrp="1"/>
          </p:cNvSpPr>
          <p:nvPr>
            <p:ph idx="1"/>
          </p:nvPr>
        </p:nvSpPr>
        <p:spPr/>
        <p:txBody>
          <a:bodyPr/>
          <a:lstStyle/>
          <a:p>
            <a:r>
              <a:rPr lang="en-US" dirty="0"/>
              <a:t>EO 14151: Abolished DEI infrastructure in federal agencies.</a:t>
            </a:r>
          </a:p>
          <a:p>
            <a:r>
              <a:rPr lang="en-US" dirty="0"/>
              <a:t>EO 14173: Ended affirmative action-style mandates for federal contractors and required certification of race-neutral practices to receive federal grants.</a:t>
            </a:r>
          </a:p>
          <a:p>
            <a:r>
              <a:rPr lang="en-US" dirty="0"/>
              <a:t>Federal contractors and grantees (including universities) must certify that they do not operate “unlawful DEI programs.”</a:t>
            </a:r>
          </a:p>
        </p:txBody>
      </p:sp>
    </p:spTree>
    <p:extLst>
      <p:ext uri="{BB962C8B-B14F-4D97-AF65-F5344CB8AC3E}">
        <p14:creationId xmlns:p14="http://schemas.microsoft.com/office/powerpoint/2010/main" val="1614094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34D2-B5FA-15A5-B28F-EE411A5503FD}"/>
              </a:ext>
            </a:extLst>
          </p:cNvPr>
          <p:cNvSpPr>
            <a:spLocks noGrp="1"/>
          </p:cNvSpPr>
          <p:nvPr>
            <p:ph type="title"/>
          </p:nvPr>
        </p:nvSpPr>
        <p:spPr>
          <a:xfrm>
            <a:off x="2158999" y="274639"/>
            <a:ext cx="9485829" cy="1143000"/>
          </a:xfrm>
        </p:spPr>
        <p:txBody>
          <a:bodyPr>
            <a:normAutofit fontScale="90000"/>
          </a:bodyPr>
          <a:lstStyle/>
          <a:p>
            <a:r>
              <a:rPr lang="en-US" dirty="0"/>
              <a:t>Unprecedented Aggressive Use of Title VI and Title IX </a:t>
            </a:r>
          </a:p>
        </p:txBody>
      </p:sp>
      <p:sp>
        <p:nvSpPr>
          <p:cNvPr id="3" name="Content Placeholder 2">
            <a:extLst>
              <a:ext uri="{FF2B5EF4-FFF2-40B4-BE49-F238E27FC236}">
                <a16:creationId xmlns:a16="http://schemas.microsoft.com/office/drawing/2014/main" id="{3625EC9B-8277-E628-C3E8-91CF52D4FB32}"/>
              </a:ext>
            </a:extLst>
          </p:cNvPr>
          <p:cNvSpPr>
            <a:spLocks noGrp="1"/>
          </p:cNvSpPr>
          <p:nvPr>
            <p:ph idx="1"/>
          </p:nvPr>
        </p:nvSpPr>
        <p:spPr/>
        <p:txBody>
          <a:bodyPr>
            <a:normAutofit fontScale="92500" lnSpcReduction="10000"/>
          </a:bodyPr>
          <a:lstStyle/>
          <a:p>
            <a:r>
              <a:rPr lang="en-US" dirty="0"/>
              <a:t>Title VI: Used to investigate and sanction institutions for alleged race- or ancestry-based preferences, especially in DEI, scholarships, and antisemitism cases.</a:t>
            </a:r>
          </a:p>
          <a:p>
            <a:r>
              <a:rPr lang="en-US" dirty="0"/>
              <a:t>Title IX: Redefined by executive order to cover only biological sex, excluding gender identity and sexual orientation.</a:t>
            </a:r>
          </a:p>
          <a:p>
            <a:r>
              <a:rPr lang="en-US" dirty="0"/>
              <a:t>OCR has issued over 100 letters of investigation and </a:t>
            </a:r>
            <a:r>
              <a:rPr lang="en-US" b="1" dirty="0"/>
              <a:t>imposed funding freezes when noncompliance is alleged.</a:t>
            </a:r>
          </a:p>
        </p:txBody>
      </p:sp>
    </p:spTree>
    <p:extLst>
      <p:ext uri="{BB962C8B-B14F-4D97-AF65-F5344CB8AC3E}">
        <p14:creationId xmlns:p14="http://schemas.microsoft.com/office/powerpoint/2010/main" val="321140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ECB2-6B1F-86A7-9C08-563FF2982B55}"/>
              </a:ext>
            </a:extLst>
          </p:cNvPr>
          <p:cNvSpPr>
            <a:spLocks noGrp="1"/>
          </p:cNvSpPr>
          <p:nvPr>
            <p:ph type="title"/>
          </p:nvPr>
        </p:nvSpPr>
        <p:spPr/>
        <p:txBody>
          <a:bodyPr/>
          <a:lstStyle/>
          <a:p>
            <a:r>
              <a:rPr lang="en-US" dirty="0"/>
              <a:t>Kicking Off the Hearing</a:t>
            </a:r>
          </a:p>
        </p:txBody>
      </p:sp>
      <p:sp>
        <p:nvSpPr>
          <p:cNvPr id="3" name="Content Placeholder 2">
            <a:extLst>
              <a:ext uri="{FF2B5EF4-FFF2-40B4-BE49-F238E27FC236}">
                <a16:creationId xmlns:a16="http://schemas.microsoft.com/office/drawing/2014/main" id="{B821E253-969A-03D1-31FC-AED602219D78}"/>
              </a:ext>
            </a:extLst>
          </p:cNvPr>
          <p:cNvSpPr>
            <a:spLocks noGrp="1"/>
          </p:cNvSpPr>
          <p:nvPr>
            <p:ph idx="1"/>
          </p:nvPr>
        </p:nvSpPr>
        <p:spPr/>
        <p:txBody>
          <a:bodyPr>
            <a:normAutofit fontScale="70000" lnSpcReduction="20000"/>
          </a:bodyPr>
          <a:lstStyle/>
          <a:p>
            <a:pPr marL="0" indent="0">
              <a:buNone/>
            </a:pPr>
            <a:r>
              <a:rPr lang="en-US" dirty="0"/>
              <a:t>Opening Remarks Should:</a:t>
            </a:r>
          </a:p>
          <a:p>
            <a:pPr marL="514350" indent="-514350">
              <a:buFont typeface="+mj-lt"/>
              <a:buAutoNum type="arabicPeriod"/>
            </a:pPr>
            <a:r>
              <a:rPr lang="en-US" dirty="0"/>
              <a:t>Reiterate the purpose of the hearing</a:t>
            </a:r>
          </a:p>
          <a:p>
            <a:pPr marL="514350" indent="-514350">
              <a:buFont typeface="+mj-lt"/>
              <a:buAutoNum type="arabicPeriod"/>
            </a:pPr>
            <a:r>
              <a:rPr lang="en-US" dirty="0"/>
              <a:t>Emphasize the institution’s commitment to fairness, neutrality, and respect</a:t>
            </a:r>
          </a:p>
          <a:p>
            <a:pPr marL="514350" indent="-514350">
              <a:buFont typeface="+mj-lt"/>
              <a:buAutoNum type="arabicPeriod"/>
            </a:pPr>
            <a:r>
              <a:rPr lang="en-US" dirty="0"/>
              <a:t>Identify all participants (Complainant, Respondent, Advisors, Witnesses)</a:t>
            </a:r>
          </a:p>
          <a:p>
            <a:pPr marL="514350" indent="-514350">
              <a:buFont typeface="+mj-lt"/>
              <a:buAutoNum type="arabicPeriod"/>
            </a:pPr>
            <a:r>
              <a:rPr lang="en-US" dirty="0"/>
              <a:t>Outline the order of proceedings</a:t>
            </a:r>
          </a:p>
          <a:p>
            <a:pPr marL="514350" indent="-514350">
              <a:buFont typeface="+mj-lt"/>
              <a:buAutoNum type="arabicPeriod"/>
            </a:pPr>
            <a:r>
              <a:rPr lang="en-US" dirty="0"/>
              <a:t>Set Ground Rules: Address expectations for decorum and conduct</a:t>
            </a:r>
          </a:p>
          <a:p>
            <a:pPr marL="514350" indent="-514350">
              <a:buFont typeface="+mj-lt"/>
              <a:buAutoNum type="arabicPeriod"/>
            </a:pPr>
            <a:r>
              <a:rPr lang="en-US" dirty="0"/>
              <a:t>Explain how cross-examination will proceed</a:t>
            </a:r>
          </a:p>
          <a:p>
            <a:pPr marL="514350" indent="-514350">
              <a:buFont typeface="+mj-lt"/>
              <a:buAutoNum type="arabicPeriod"/>
            </a:pPr>
            <a:r>
              <a:rPr lang="en-US" dirty="0"/>
              <a:t>Remind parties about recording, confidentiality, and procedural boundaries</a:t>
            </a:r>
          </a:p>
          <a:p>
            <a:pPr marL="514350" indent="-514350">
              <a:buFont typeface="+mj-lt"/>
              <a:buAutoNum type="arabicPeriod"/>
            </a:pPr>
            <a:r>
              <a:rPr lang="en-US" dirty="0"/>
              <a:t>Reaffirm that retaliation is prohibited</a:t>
            </a:r>
          </a:p>
          <a:p>
            <a:pPr marL="0" indent="0">
              <a:buNone/>
            </a:pPr>
            <a:r>
              <a:rPr lang="en-US" dirty="0"/>
              <a:t>“How the hearing starts often shapes how the hearing goes. Authority, clarity, and empathy matter.”</a:t>
            </a:r>
          </a:p>
        </p:txBody>
      </p:sp>
    </p:spTree>
    <p:extLst>
      <p:ext uri="{BB962C8B-B14F-4D97-AF65-F5344CB8AC3E}">
        <p14:creationId xmlns:p14="http://schemas.microsoft.com/office/powerpoint/2010/main" val="2346422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75B9-B21D-F37B-6B82-5094150E4596}"/>
              </a:ext>
            </a:extLst>
          </p:cNvPr>
          <p:cNvSpPr>
            <a:spLocks noGrp="1"/>
          </p:cNvSpPr>
          <p:nvPr>
            <p:ph type="title"/>
          </p:nvPr>
        </p:nvSpPr>
        <p:spPr/>
        <p:txBody>
          <a:bodyPr>
            <a:normAutofit fontScale="90000"/>
          </a:bodyPr>
          <a:lstStyle/>
          <a:p>
            <a:r>
              <a:rPr lang="en-US" dirty="0"/>
              <a:t>Funding as an Enforcement Weapon </a:t>
            </a:r>
          </a:p>
        </p:txBody>
      </p:sp>
      <p:sp>
        <p:nvSpPr>
          <p:cNvPr id="3" name="Content Placeholder 2">
            <a:extLst>
              <a:ext uri="{FF2B5EF4-FFF2-40B4-BE49-F238E27FC236}">
                <a16:creationId xmlns:a16="http://schemas.microsoft.com/office/drawing/2014/main" id="{2F634B07-3274-F18F-BE0B-CC59A53A2D87}"/>
              </a:ext>
            </a:extLst>
          </p:cNvPr>
          <p:cNvSpPr>
            <a:spLocks noGrp="1"/>
          </p:cNvSpPr>
          <p:nvPr>
            <p:ph idx="1"/>
          </p:nvPr>
        </p:nvSpPr>
        <p:spPr/>
        <p:txBody>
          <a:bodyPr>
            <a:normAutofit fontScale="92500" lnSpcReduction="10000"/>
          </a:bodyPr>
          <a:lstStyle/>
          <a:p>
            <a:r>
              <a:rPr lang="en-US" dirty="0"/>
              <a:t>DOE and DOJ have paused or frozen billions in federal funds to public and private institutions (e.g., Penn, Harvard, Columbia) tied to alleged Title VI/IX violations or DEI practices.</a:t>
            </a:r>
          </a:p>
          <a:p>
            <a:r>
              <a:rPr lang="en-US" dirty="0"/>
              <a:t>K–12 states like Maine and California have been threatened with full defunding over LGBTQ inclusion in athletics or curricula.</a:t>
            </a:r>
          </a:p>
          <a:p>
            <a:r>
              <a:rPr lang="en-US" dirty="0"/>
              <a:t>This represents an unprecedented use of funding leverage as civil rights enforcement.</a:t>
            </a:r>
          </a:p>
        </p:txBody>
      </p:sp>
    </p:spTree>
    <p:extLst>
      <p:ext uri="{BB962C8B-B14F-4D97-AF65-F5344CB8AC3E}">
        <p14:creationId xmlns:p14="http://schemas.microsoft.com/office/powerpoint/2010/main" val="474286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Important was the 1954 Brown vs Board of Education Verdict to Ending  Legal Segregation in America? — The Bristorian">
            <a:extLst>
              <a:ext uri="{FF2B5EF4-FFF2-40B4-BE49-F238E27FC236}">
                <a16:creationId xmlns:a16="http://schemas.microsoft.com/office/drawing/2014/main" id="{18435195-CB62-F93B-02FF-B41E5E037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7"/>
          <a:stretch>
            <a:fillRect/>
          </a:stretch>
        </p:blipFill>
        <p:spPr bwMode="auto">
          <a:xfrm>
            <a:off x="20" y="10"/>
            <a:ext cx="12191980" cy="6857990"/>
          </a:xfrm>
          <a:prstGeom prst="rect">
            <a:avLst/>
          </a:prstGeom>
          <a:solidFill>
            <a:srgbClr val="FFFFFF"/>
          </a:solidFill>
          <a:ln>
            <a:solidFill>
              <a:schemeClr val="bg1">
                <a:lumMod val="65000"/>
              </a:schemeClr>
            </a:solidFill>
          </a:ln>
        </p:spPr>
      </p:pic>
    </p:spTree>
    <p:extLst>
      <p:ext uri="{BB962C8B-B14F-4D97-AF65-F5344CB8AC3E}">
        <p14:creationId xmlns:p14="http://schemas.microsoft.com/office/powerpoint/2010/main" val="344295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57E3-7213-3821-16CC-B2CF40D0ECEF}"/>
              </a:ext>
            </a:extLst>
          </p:cNvPr>
          <p:cNvSpPr>
            <a:spLocks noGrp="1"/>
          </p:cNvSpPr>
          <p:nvPr>
            <p:ph type="title"/>
          </p:nvPr>
        </p:nvSpPr>
        <p:spPr/>
        <p:txBody>
          <a:bodyPr/>
          <a:lstStyle/>
          <a:p>
            <a:r>
              <a:rPr lang="en-US" dirty="0"/>
              <a:t>Certification of Compliance</a:t>
            </a:r>
          </a:p>
        </p:txBody>
      </p:sp>
      <p:sp>
        <p:nvSpPr>
          <p:cNvPr id="3" name="Content Placeholder 2">
            <a:extLst>
              <a:ext uri="{FF2B5EF4-FFF2-40B4-BE49-F238E27FC236}">
                <a16:creationId xmlns:a16="http://schemas.microsoft.com/office/drawing/2014/main" id="{5D06ED3E-BD6D-F1DB-FE63-CD9DBF03FFE2}"/>
              </a:ext>
            </a:extLst>
          </p:cNvPr>
          <p:cNvSpPr>
            <a:spLocks noGrp="1"/>
          </p:cNvSpPr>
          <p:nvPr>
            <p:ph idx="1"/>
          </p:nvPr>
        </p:nvSpPr>
        <p:spPr/>
        <p:txBody>
          <a:bodyPr>
            <a:normAutofit fontScale="92500" lnSpcReduction="10000"/>
          </a:bodyPr>
          <a:lstStyle/>
          <a:p>
            <a:r>
              <a:rPr lang="en-US" dirty="0"/>
              <a:t>The same executive order requires that federal grants and contracts include certifications from recipients that they do not operate DEI programs that violate anti-discrimination lawswhitehouse.gov. </a:t>
            </a:r>
          </a:p>
          <a:p>
            <a:r>
              <a:rPr lang="en-US" dirty="0"/>
              <a:t>Compliance with civil-rights laws is declared “material” to receiving federal funds– signaling that if a school is found to have, for example, a scholarship or program restricted by race, it could be deemed noncompliant and risk a False Claims Act violation or loss of funding. </a:t>
            </a:r>
          </a:p>
        </p:txBody>
      </p:sp>
    </p:spTree>
    <p:extLst>
      <p:ext uri="{BB962C8B-B14F-4D97-AF65-F5344CB8AC3E}">
        <p14:creationId xmlns:p14="http://schemas.microsoft.com/office/powerpoint/2010/main" val="3378429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E56E08-0772-4BB6-6741-1E36ACD06074}"/>
              </a:ext>
            </a:extLst>
          </p:cNvPr>
          <p:cNvPicPr>
            <a:picLocks noChangeAspect="1"/>
          </p:cNvPicPr>
          <p:nvPr/>
        </p:nvPicPr>
        <p:blipFill>
          <a:blip r:embed="rId2"/>
          <a:stretch>
            <a:fillRect/>
          </a:stretch>
        </p:blipFill>
        <p:spPr>
          <a:xfrm>
            <a:off x="3658821" y="68263"/>
            <a:ext cx="4874358" cy="6189662"/>
          </a:xfrm>
          <a:prstGeom prst="rect">
            <a:avLst/>
          </a:prstGeom>
          <a:noFill/>
          <a:ln>
            <a:solidFill>
              <a:schemeClr val="bg1">
                <a:lumMod val="65000"/>
              </a:schemeClr>
            </a:solidFill>
          </a:ln>
        </p:spPr>
      </p:pic>
    </p:spTree>
    <p:extLst>
      <p:ext uri="{BB962C8B-B14F-4D97-AF65-F5344CB8AC3E}">
        <p14:creationId xmlns:p14="http://schemas.microsoft.com/office/powerpoint/2010/main" val="2813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verton Window – FORDHAM POLITICAL REVIEW">
            <a:extLst>
              <a:ext uri="{FF2B5EF4-FFF2-40B4-BE49-F238E27FC236}">
                <a16:creationId xmlns:a16="http://schemas.microsoft.com/office/drawing/2014/main" id="{1C64229F-FC02-B5DA-F562-A06FAE04F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822" y="727076"/>
            <a:ext cx="9830356"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43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1BBE-329C-53A1-9DFE-D5AAADE715F9}"/>
              </a:ext>
            </a:extLst>
          </p:cNvPr>
          <p:cNvSpPr>
            <a:spLocks noGrp="1"/>
          </p:cNvSpPr>
          <p:nvPr>
            <p:ph type="title"/>
          </p:nvPr>
        </p:nvSpPr>
        <p:spPr/>
        <p:txBody>
          <a:bodyPr/>
          <a:lstStyle/>
          <a:p>
            <a:r>
              <a:rPr lang="en-US" dirty="0"/>
              <a:t>Legal and Policy Whiplash</a:t>
            </a:r>
          </a:p>
        </p:txBody>
      </p:sp>
      <p:sp>
        <p:nvSpPr>
          <p:cNvPr id="3" name="Content Placeholder 2">
            <a:extLst>
              <a:ext uri="{FF2B5EF4-FFF2-40B4-BE49-F238E27FC236}">
                <a16:creationId xmlns:a16="http://schemas.microsoft.com/office/drawing/2014/main" id="{ABF31E7D-E3AF-C6D6-A928-DB8FE0BFD551}"/>
              </a:ext>
            </a:extLst>
          </p:cNvPr>
          <p:cNvSpPr>
            <a:spLocks noGrp="1"/>
          </p:cNvSpPr>
          <p:nvPr>
            <p:ph idx="1"/>
          </p:nvPr>
        </p:nvSpPr>
        <p:spPr/>
        <p:txBody>
          <a:bodyPr>
            <a:normAutofit lnSpcReduction="10000"/>
          </a:bodyPr>
          <a:lstStyle/>
          <a:p>
            <a:r>
              <a:rPr lang="en-US" dirty="0"/>
              <a:t>Rapid swings in federal enforcement priorities—from expansive equity-focused mandates under Biden to targeted rollbacks under Trump—signal that civil rights in education will remain a deeply polarized, unstable policy arena.</a:t>
            </a:r>
          </a:p>
          <a:p>
            <a:r>
              <a:rPr lang="en-US" dirty="0"/>
              <a:t>Institutions must now pivot with each administration, creating compliance fatigue, legal uncertainty, and risk of inadvertent violations as definitions of discrimination shift.</a:t>
            </a:r>
          </a:p>
        </p:txBody>
      </p:sp>
    </p:spTree>
    <p:extLst>
      <p:ext uri="{BB962C8B-B14F-4D97-AF65-F5344CB8AC3E}">
        <p14:creationId xmlns:p14="http://schemas.microsoft.com/office/powerpoint/2010/main" val="1695923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7D32-A37F-F6CA-E5DC-620CD9D89B6C}"/>
              </a:ext>
            </a:extLst>
          </p:cNvPr>
          <p:cNvSpPr>
            <a:spLocks noGrp="1"/>
          </p:cNvSpPr>
          <p:nvPr>
            <p:ph type="title"/>
          </p:nvPr>
        </p:nvSpPr>
        <p:spPr/>
        <p:txBody>
          <a:bodyPr/>
          <a:lstStyle/>
          <a:p>
            <a:r>
              <a:rPr lang="en-US" dirty="0"/>
              <a:t>Fragmented Legal Landscape</a:t>
            </a:r>
          </a:p>
        </p:txBody>
      </p:sp>
      <p:sp>
        <p:nvSpPr>
          <p:cNvPr id="3" name="Content Placeholder 2">
            <a:extLst>
              <a:ext uri="{FF2B5EF4-FFF2-40B4-BE49-F238E27FC236}">
                <a16:creationId xmlns:a16="http://schemas.microsoft.com/office/drawing/2014/main" id="{483ECEAF-89BC-8D3C-288C-196CD0A645D3}"/>
              </a:ext>
            </a:extLst>
          </p:cNvPr>
          <p:cNvSpPr>
            <a:spLocks noGrp="1"/>
          </p:cNvSpPr>
          <p:nvPr>
            <p:ph idx="1"/>
          </p:nvPr>
        </p:nvSpPr>
        <p:spPr/>
        <p:txBody>
          <a:bodyPr>
            <a:normAutofit/>
          </a:bodyPr>
          <a:lstStyle/>
          <a:p>
            <a:r>
              <a:rPr lang="en-US" dirty="0"/>
              <a:t>As courts issue conflicting rulings on what Title VI and Title IX require (e.g., transgender inclusion, race-conscious aid, DEI programming), schools and colleges face a patchwork of legal obligations.</a:t>
            </a:r>
          </a:p>
          <a:p>
            <a:r>
              <a:rPr lang="en-US" dirty="0"/>
              <a:t>Example: A DEI practice legal in California may be banned in Texas.</a:t>
            </a:r>
          </a:p>
          <a:p>
            <a:r>
              <a:rPr lang="en-US" dirty="0"/>
              <a:t>Title IX now means different things in different circuits—particularly regarding LGBTQ+ protections.</a:t>
            </a:r>
          </a:p>
        </p:txBody>
      </p:sp>
    </p:spTree>
    <p:extLst>
      <p:ext uri="{BB962C8B-B14F-4D97-AF65-F5344CB8AC3E}">
        <p14:creationId xmlns:p14="http://schemas.microsoft.com/office/powerpoint/2010/main" val="3872359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1117-8057-971E-30CB-01DA1FA35336}"/>
              </a:ext>
            </a:extLst>
          </p:cNvPr>
          <p:cNvSpPr>
            <a:spLocks noGrp="1"/>
          </p:cNvSpPr>
          <p:nvPr>
            <p:ph type="title"/>
          </p:nvPr>
        </p:nvSpPr>
        <p:spPr/>
        <p:txBody>
          <a:bodyPr>
            <a:normAutofit fontScale="90000"/>
          </a:bodyPr>
          <a:lstStyle/>
          <a:p>
            <a:r>
              <a:rPr lang="en-US" dirty="0"/>
              <a:t>Conditional Federal Funding as Enforcement Weapon</a:t>
            </a:r>
          </a:p>
        </p:txBody>
      </p:sp>
      <p:sp>
        <p:nvSpPr>
          <p:cNvPr id="3" name="Content Placeholder 2">
            <a:extLst>
              <a:ext uri="{FF2B5EF4-FFF2-40B4-BE49-F238E27FC236}">
                <a16:creationId xmlns:a16="http://schemas.microsoft.com/office/drawing/2014/main" id="{785C2C16-3E64-8295-4FFF-6E9D8DF73E5D}"/>
              </a:ext>
            </a:extLst>
          </p:cNvPr>
          <p:cNvSpPr>
            <a:spLocks noGrp="1"/>
          </p:cNvSpPr>
          <p:nvPr>
            <p:ph idx="1"/>
          </p:nvPr>
        </p:nvSpPr>
        <p:spPr/>
        <p:txBody>
          <a:bodyPr>
            <a:normAutofit fontScale="92500" lnSpcReduction="10000"/>
          </a:bodyPr>
          <a:lstStyle/>
          <a:p>
            <a:r>
              <a:rPr lang="en-US" dirty="0"/>
              <a:t>The Trump administration’s use of funding freezes and certification requirements to enforce ideological alignment signals a new era of coercive compliance.</a:t>
            </a:r>
          </a:p>
          <a:p>
            <a:r>
              <a:rPr lang="en-US" dirty="0"/>
              <a:t>Institutions must now weigh mission integrity vs. financial survival, especially when DEI, LGBTQ+, or anti-racist practices are core to campus culture.</a:t>
            </a:r>
          </a:p>
          <a:p>
            <a:r>
              <a:rPr lang="en-US" dirty="0"/>
              <a:t>Future administrations—of either party—may expand this precedent, using Title VI and Title IX as blunt fiscal tools.</a:t>
            </a:r>
          </a:p>
        </p:txBody>
      </p:sp>
    </p:spTree>
    <p:extLst>
      <p:ext uri="{BB962C8B-B14F-4D97-AF65-F5344CB8AC3E}">
        <p14:creationId xmlns:p14="http://schemas.microsoft.com/office/powerpoint/2010/main" val="762317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nerated image">
            <a:extLst>
              <a:ext uri="{FF2B5EF4-FFF2-40B4-BE49-F238E27FC236}">
                <a16:creationId xmlns:a16="http://schemas.microsoft.com/office/drawing/2014/main" id="{D3A82707-8CE8-7365-9040-D43260E419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1169" y="68263"/>
            <a:ext cx="6189662" cy="6189662"/>
          </a:xfrm>
          <a:prstGeom prst="rect">
            <a:avLst/>
          </a:prstGeom>
          <a:solidFill>
            <a:srgbClr val="FFFFFF"/>
          </a:solidFill>
          <a:ln>
            <a:solidFill>
              <a:schemeClr val="bg1">
                <a:lumMod val="65000"/>
              </a:schemeClr>
            </a:solidFill>
          </a:ln>
        </p:spPr>
      </p:pic>
    </p:spTree>
    <p:extLst>
      <p:ext uri="{BB962C8B-B14F-4D97-AF65-F5344CB8AC3E}">
        <p14:creationId xmlns:p14="http://schemas.microsoft.com/office/powerpoint/2010/main" val="3995085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ry Interview – DAVRON">
            <a:extLst>
              <a:ext uri="{FF2B5EF4-FFF2-40B4-BE49-F238E27FC236}">
                <a16:creationId xmlns:a16="http://schemas.microsoft.com/office/drawing/2014/main" id="{190B908A-26EE-E007-5476-03DC23B38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4" y="713015"/>
            <a:ext cx="9144011"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3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A2EF-BA67-5A25-F5F2-4311726772F6}"/>
              </a:ext>
            </a:extLst>
          </p:cNvPr>
          <p:cNvSpPr>
            <a:spLocks noGrp="1"/>
          </p:cNvSpPr>
          <p:nvPr>
            <p:ph type="title"/>
          </p:nvPr>
        </p:nvSpPr>
        <p:spPr/>
        <p:txBody>
          <a:bodyPr/>
          <a:lstStyle/>
          <a:p>
            <a:r>
              <a:rPr lang="en-US" dirty="0"/>
              <a:t>Cross-Examination</a:t>
            </a:r>
          </a:p>
        </p:txBody>
      </p:sp>
      <p:sp>
        <p:nvSpPr>
          <p:cNvPr id="3" name="Content Placeholder 2">
            <a:extLst>
              <a:ext uri="{FF2B5EF4-FFF2-40B4-BE49-F238E27FC236}">
                <a16:creationId xmlns:a16="http://schemas.microsoft.com/office/drawing/2014/main" id="{778F5BE0-F734-A92C-936A-38E453975C67}"/>
              </a:ext>
            </a:extLst>
          </p:cNvPr>
          <p:cNvSpPr>
            <a:spLocks noGrp="1"/>
          </p:cNvSpPr>
          <p:nvPr>
            <p:ph idx="1"/>
          </p:nvPr>
        </p:nvSpPr>
        <p:spPr/>
        <p:txBody>
          <a:bodyPr>
            <a:normAutofit/>
          </a:bodyPr>
          <a:lstStyle/>
          <a:p>
            <a:r>
              <a:rPr lang="en-US" dirty="0"/>
              <a:t>“Questions and evidence about the complainant’s sexual predisposition or prior sexual behavior are not relevant,”— 34 C.F.R. § 106.45(b)(6)(</a:t>
            </a:r>
            <a:r>
              <a:rPr lang="en-US" dirty="0" err="1"/>
              <a:t>i</a:t>
            </a:r>
            <a:r>
              <a:rPr lang="en-US" dirty="0"/>
              <a:t>) </a:t>
            </a:r>
          </a:p>
          <a:p>
            <a:r>
              <a:rPr lang="en-US" dirty="0"/>
              <a:t>Exceptions: (1) To prove someone else was responsible (2) To show consent re: prior relationship with respondent</a:t>
            </a:r>
          </a:p>
        </p:txBody>
      </p:sp>
    </p:spTree>
    <p:extLst>
      <p:ext uri="{BB962C8B-B14F-4D97-AF65-F5344CB8AC3E}">
        <p14:creationId xmlns:p14="http://schemas.microsoft.com/office/powerpoint/2010/main" val="366371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5610-F63E-89EA-BD4B-5425286EDC4A}"/>
              </a:ext>
            </a:extLst>
          </p:cNvPr>
          <p:cNvSpPr>
            <a:spLocks noGrp="1"/>
          </p:cNvSpPr>
          <p:nvPr>
            <p:ph type="title"/>
          </p:nvPr>
        </p:nvSpPr>
        <p:spPr/>
        <p:txBody>
          <a:bodyPr/>
          <a:lstStyle/>
          <a:p>
            <a:r>
              <a:rPr lang="en-US" dirty="0"/>
              <a:t>Relevance</a:t>
            </a:r>
          </a:p>
        </p:txBody>
      </p:sp>
      <p:sp>
        <p:nvSpPr>
          <p:cNvPr id="3" name="Content Placeholder 2">
            <a:extLst>
              <a:ext uri="{FF2B5EF4-FFF2-40B4-BE49-F238E27FC236}">
                <a16:creationId xmlns:a16="http://schemas.microsoft.com/office/drawing/2014/main" id="{04F62D7F-6A4A-7FDB-4F59-72956212ABF1}"/>
              </a:ext>
            </a:extLst>
          </p:cNvPr>
          <p:cNvSpPr>
            <a:spLocks noGrp="1"/>
          </p:cNvSpPr>
          <p:nvPr>
            <p:ph idx="1"/>
          </p:nvPr>
        </p:nvSpPr>
        <p:spPr/>
        <p:txBody>
          <a:bodyPr>
            <a:normAutofit fontScale="92500" lnSpcReduction="10000"/>
          </a:bodyPr>
          <a:lstStyle/>
          <a:p>
            <a:r>
              <a:rPr lang="en-US" dirty="0"/>
              <a:t>“The Department acknowledges that determining relevance in real time during a live hearing may be difficult.”— 85 Fed. Reg. 30026, 30331 (May 19, 2020)</a:t>
            </a:r>
          </a:p>
          <a:p>
            <a:r>
              <a:rPr lang="en-US" dirty="0"/>
              <a:t>My personal rule: When in doubt about relevance, I generally allow the question.  Why?</a:t>
            </a:r>
          </a:p>
          <a:p>
            <a:r>
              <a:rPr lang="en-US" dirty="0"/>
              <a:t>Relevance Is a Low Bar: Most relevance determinations should be quick and deferential. If a question might reasonably help assess credibility, bias, or facts at issue, it should be allowed.</a:t>
            </a:r>
          </a:p>
        </p:txBody>
      </p:sp>
    </p:spTree>
    <p:extLst>
      <p:ext uri="{BB962C8B-B14F-4D97-AF65-F5344CB8AC3E}">
        <p14:creationId xmlns:p14="http://schemas.microsoft.com/office/powerpoint/2010/main" val="119309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269D-987D-B46D-45C0-FB879035FE17}"/>
              </a:ext>
            </a:extLst>
          </p:cNvPr>
          <p:cNvSpPr>
            <a:spLocks noGrp="1"/>
          </p:cNvSpPr>
          <p:nvPr>
            <p:ph type="title"/>
          </p:nvPr>
        </p:nvSpPr>
        <p:spPr/>
        <p:txBody>
          <a:bodyPr/>
          <a:lstStyle/>
          <a:p>
            <a:r>
              <a:rPr lang="en-US" dirty="0"/>
              <a:t>Hypothetical Scenario</a:t>
            </a:r>
          </a:p>
        </p:txBody>
      </p:sp>
      <p:sp>
        <p:nvSpPr>
          <p:cNvPr id="3" name="Content Placeholder 2">
            <a:extLst>
              <a:ext uri="{FF2B5EF4-FFF2-40B4-BE49-F238E27FC236}">
                <a16:creationId xmlns:a16="http://schemas.microsoft.com/office/drawing/2014/main" id="{897F0071-1A64-FD12-EC2A-6513E5840EEB}"/>
              </a:ext>
            </a:extLst>
          </p:cNvPr>
          <p:cNvSpPr>
            <a:spLocks noGrp="1"/>
          </p:cNvSpPr>
          <p:nvPr>
            <p:ph idx="1"/>
          </p:nvPr>
        </p:nvSpPr>
        <p:spPr/>
        <p:txBody>
          <a:bodyPr>
            <a:normAutofit fontScale="85000" lnSpcReduction="10000"/>
          </a:bodyPr>
          <a:lstStyle/>
          <a:p>
            <a:r>
              <a:rPr lang="en-US" dirty="0"/>
              <a:t>Two students, Taylor (Complainant) and Jordan (Respondent), attended a late-night gathering in the campus commons. </a:t>
            </a:r>
          </a:p>
          <a:p>
            <a:r>
              <a:rPr lang="en-US" dirty="0"/>
              <a:t>Both admit they drank alcohol. </a:t>
            </a:r>
          </a:p>
          <a:p>
            <a:r>
              <a:rPr lang="en-US" dirty="0"/>
              <a:t>Taylor alleges that Jordan engaged in sexual activity without consent later that night in Jordan’s dorm.</a:t>
            </a:r>
          </a:p>
          <a:p>
            <a:r>
              <a:rPr lang="en-US" dirty="0"/>
              <a:t>Jordan claims the encounter was consensual.</a:t>
            </a:r>
          </a:p>
          <a:p>
            <a:r>
              <a:rPr lang="en-US" dirty="0"/>
              <a:t>During the hearing, Taylor has testified about their memory of the evening, including what they drank, who they were with, and the moment they said “no.” </a:t>
            </a:r>
          </a:p>
          <a:p>
            <a:r>
              <a:rPr lang="en-US" dirty="0"/>
              <a:t>Jordan’s advisor begins cross-examination.</a:t>
            </a:r>
          </a:p>
        </p:txBody>
      </p:sp>
    </p:spTree>
    <p:extLst>
      <p:ext uri="{BB962C8B-B14F-4D97-AF65-F5344CB8AC3E}">
        <p14:creationId xmlns:p14="http://schemas.microsoft.com/office/powerpoint/2010/main" val="51910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667A-68EF-7C46-CF85-9C28244F6178}"/>
              </a:ext>
            </a:extLst>
          </p:cNvPr>
          <p:cNvSpPr>
            <a:spLocks noGrp="1"/>
          </p:cNvSpPr>
          <p:nvPr>
            <p:ph type="title"/>
          </p:nvPr>
        </p:nvSpPr>
        <p:spPr/>
        <p:txBody>
          <a:bodyPr/>
          <a:lstStyle/>
          <a:p>
            <a:r>
              <a:rPr lang="en-US" dirty="0"/>
              <a:t>Relevant Or Irrelevant?</a:t>
            </a:r>
          </a:p>
        </p:txBody>
      </p:sp>
      <p:sp>
        <p:nvSpPr>
          <p:cNvPr id="3" name="Content Placeholder 2">
            <a:extLst>
              <a:ext uri="{FF2B5EF4-FFF2-40B4-BE49-F238E27FC236}">
                <a16:creationId xmlns:a16="http://schemas.microsoft.com/office/drawing/2014/main" id="{B35FCE8E-03F5-9D8C-02CA-5A1FD3C00A8C}"/>
              </a:ext>
            </a:extLst>
          </p:cNvPr>
          <p:cNvSpPr>
            <a:spLocks noGrp="1"/>
          </p:cNvSpPr>
          <p:nvPr>
            <p:ph idx="1"/>
          </p:nvPr>
        </p:nvSpPr>
        <p:spPr/>
        <p:txBody>
          <a:bodyPr>
            <a:normAutofit/>
          </a:bodyPr>
          <a:lstStyle/>
          <a:p>
            <a:r>
              <a:rPr lang="en-US" dirty="0"/>
              <a:t>Question 1:“You said you had vodka, but isn’t it true you were also doing shots of Fireball before that?”</a:t>
            </a:r>
          </a:p>
          <a:p>
            <a:r>
              <a:rPr lang="en-US" dirty="0"/>
              <a:t>Question 2:“Didn’t you tell your roommate earlier that week you were into Jordan?”</a:t>
            </a:r>
          </a:p>
          <a:p>
            <a:r>
              <a:rPr lang="en-US" dirty="0"/>
              <a:t>Question 3:“Isn’t it true you kissed another person at the party before going upstairs with Jordan?”</a:t>
            </a:r>
          </a:p>
          <a:p>
            <a:endParaRPr lang="en-US" dirty="0"/>
          </a:p>
          <a:p>
            <a:pPr marL="0" indent="0">
              <a:buNone/>
            </a:pPr>
            <a:endParaRPr lang="en-US" dirty="0"/>
          </a:p>
        </p:txBody>
      </p:sp>
    </p:spTree>
    <p:extLst>
      <p:ext uri="{BB962C8B-B14F-4D97-AF65-F5344CB8AC3E}">
        <p14:creationId xmlns:p14="http://schemas.microsoft.com/office/powerpoint/2010/main" val="1868035313"/>
      </p:ext>
    </p:extLst>
  </p:cSld>
  <p:clrMapOvr>
    <a:masterClrMapping/>
  </p:clrMapOvr>
</p:sld>
</file>

<file path=ppt/theme/theme1.xml><?xml version="1.0" encoding="utf-8"?>
<a:theme xmlns:a="http://schemas.openxmlformats.org/drawingml/2006/main" name="HB PPT Template_ Widescreen">
  <a:themeElements>
    <a:clrScheme name="Custom 6">
      <a:dk1>
        <a:srgbClr val="000000"/>
      </a:dk1>
      <a:lt1>
        <a:srgbClr val="FFFFFF"/>
      </a:lt1>
      <a:dk2>
        <a:srgbClr val="0D3C6D"/>
      </a:dk2>
      <a:lt2>
        <a:srgbClr val="EAEAEA"/>
      </a:lt2>
      <a:accent1>
        <a:srgbClr val="3866A1"/>
      </a:accent1>
      <a:accent2>
        <a:srgbClr val="50B8B8"/>
      </a:accent2>
      <a:accent3>
        <a:srgbClr val="7C878E"/>
      </a:accent3>
      <a:accent4>
        <a:srgbClr val="FAB921"/>
      </a:accent4>
      <a:accent5>
        <a:srgbClr val="FD7001"/>
      </a:accent5>
      <a:accent6>
        <a:srgbClr val="D9D9D6"/>
      </a:accent6>
      <a:hlink>
        <a:srgbClr val="0072AF"/>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2959</Words>
  <Application>Microsoft Office PowerPoint</Application>
  <PresentationFormat>Widescreen</PresentationFormat>
  <Paragraphs>257</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Aptos</vt:lpstr>
      <vt:lpstr>Arial</vt:lpstr>
      <vt:lpstr>Calibri</vt:lpstr>
      <vt:lpstr>Georgia</vt:lpstr>
      <vt:lpstr>Raleway</vt:lpstr>
      <vt:lpstr>Wingdings</vt:lpstr>
      <vt:lpstr>HB PPT Template_ Widescreen</vt:lpstr>
      <vt:lpstr>Title IX Hearings and Adjudication – </vt:lpstr>
      <vt:lpstr>The Worst Hearing Ever</vt:lpstr>
      <vt:lpstr>Pre-Hearing Conference</vt:lpstr>
      <vt:lpstr>Best Practices</vt:lpstr>
      <vt:lpstr>Kicking Off the Hearing</vt:lpstr>
      <vt:lpstr>Cross-Examination</vt:lpstr>
      <vt:lpstr>Relevance</vt:lpstr>
      <vt:lpstr>Hypothetical Scenario</vt:lpstr>
      <vt:lpstr>Relevant Or Irrelevant?</vt:lpstr>
      <vt:lpstr>Relevant Or Irrelevant?</vt:lpstr>
      <vt:lpstr>Disruptive Advisors</vt:lpstr>
      <vt:lpstr>Disruptive Advisors</vt:lpstr>
      <vt:lpstr>What Can You Do?</vt:lpstr>
      <vt:lpstr>Report Writing Common Pitfalls</vt:lpstr>
      <vt:lpstr>Report Writing Common Pitfalls</vt:lpstr>
      <vt:lpstr>Report Writing Common Pitfalls</vt:lpstr>
      <vt:lpstr>A Moment On Sanctions</vt:lpstr>
      <vt:lpstr>“Design the Ideal Hearing”</vt:lpstr>
      <vt:lpstr>Challenges</vt:lpstr>
      <vt:lpstr>Informal Resolution</vt:lpstr>
      <vt:lpstr>PowerPoint Presentation</vt:lpstr>
      <vt:lpstr>First Principles: Overarching Title IX Duty</vt:lpstr>
      <vt:lpstr>The Regulations In A Nutshell</vt:lpstr>
      <vt:lpstr>In The Courts</vt:lpstr>
      <vt:lpstr>Hypothetical: The Case of the Class Project Pairing</vt:lpstr>
      <vt:lpstr>Would You Offer Informal Resolution?</vt:lpstr>
      <vt:lpstr>Group Discussion Prompts</vt:lpstr>
      <vt:lpstr>Threshold Question: Should Informal Resolution Even Be An Option?</vt:lpstr>
      <vt:lpstr>Three Suggested Best Practices</vt:lpstr>
      <vt:lpstr>You Say Yes! Now to Complainant</vt:lpstr>
      <vt:lpstr>Complainant Say Yes! Now to Respondent</vt:lpstr>
      <vt:lpstr>How Do We Ensure Voluntary Participation?</vt:lpstr>
      <vt:lpstr>Types of Informal Resolution</vt:lpstr>
      <vt:lpstr>PowerPoint Presentation</vt:lpstr>
      <vt:lpstr>What Makes A Good Mediator?</vt:lpstr>
      <vt:lpstr>Four Items For Preparation Of Mediator</vt:lpstr>
      <vt:lpstr>My Personal Preference for Process Steps</vt:lpstr>
      <vt:lpstr>Some General Question Possibilities</vt:lpstr>
      <vt:lpstr>How Long Should Process Take?</vt:lpstr>
      <vt:lpstr> Some Outcome Examples</vt:lpstr>
      <vt:lpstr>Example Confidentiality Language in Agreements </vt:lpstr>
      <vt:lpstr>Post-Conference: Monitoring </vt:lpstr>
      <vt:lpstr>Guideposts (One More Time)</vt:lpstr>
      <vt:lpstr>Title IX &amp; Title VI under the Trump Administration </vt:lpstr>
      <vt:lpstr>PowerPoint Presentation</vt:lpstr>
      <vt:lpstr>PowerPoint Presentation</vt:lpstr>
      <vt:lpstr>Ideological Shift: From “Equity” to “Merit-Based Neutrality” </vt:lpstr>
      <vt:lpstr>Executive Orders Dismantling DEI</vt:lpstr>
      <vt:lpstr>Unprecedented Aggressive Use of Title VI and Title IX </vt:lpstr>
      <vt:lpstr>Funding as an Enforcement Weapon </vt:lpstr>
      <vt:lpstr>PowerPoint Presentation</vt:lpstr>
      <vt:lpstr>Certification of Compliance</vt:lpstr>
      <vt:lpstr>PowerPoint Presentation</vt:lpstr>
      <vt:lpstr>PowerPoint Presentation</vt:lpstr>
      <vt:lpstr>Legal and Policy Whiplash</vt:lpstr>
      <vt:lpstr>Fragmented Legal Landscape</vt:lpstr>
      <vt:lpstr>Conditional Federal Funding as Enforcement Weapon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Schneider</dc:creator>
  <cp:lastModifiedBy>Lois Hollis</cp:lastModifiedBy>
  <cp:revision>2</cp:revision>
  <dcterms:created xsi:type="dcterms:W3CDTF">2025-07-23T13:56:29Z</dcterms:created>
  <dcterms:modified xsi:type="dcterms:W3CDTF">2025-07-25T12:14:52Z</dcterms:modified>
</cp:coreProperties>
</file>